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85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</p:sldIdLst>
  <p:sldSz cx="18288000" cy="10287000"/>
  <p:notesSz cx="6858000" cy="9144000"/>
  <p:embeddedFontLst>
    <p:embeddedFont>
      <p:font typeface="DejaVu Serif" panose="020B0604020202020204" charset="0"/>
      <p:regular r:id="rId32"/>
    </p:embeddedFont>
    <p:embeddedFont>
      <p:font typeface="DejaVu Serif Bold" panose="020B0604020202020204" charset="0"/>
      <p:regular r:id="rId33"/>
    </p:embeddedFont>
    <p:embeddedFont>
      <p:font typeface="Montserrat Classic" panose="020B0604020202020204" charset="0"/>
      <p:regular r:id="rId34"/>
    </p:embeddedFont>
    <p:embeddedFont>
      <p:font typeface="Montserrat Classic Bold" panose="020B0604020202020204" charset="0"/>
      <p:regular r:id="rId35"/>
    </p:embeddedFont>
    <p:embeddedFont>
      <p:font typeface="Noto Sans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510" autoAdjust="0"/>
  </p:normalViewPr>
  <p:slideViewPr>
    <p:cSldViewPr>
      <p:cViewPr varScale="1">
        <p:scale>
          <a:sx n="51" d="100"/>
          <a:sy n="51" d="100"/>
        </p:scale>
        <p:origin x="1123" y="-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svg"/><Relationship Id="rId7" Type="http://schemas.openxmlformats.org/officeDocument/2006/relationships/image" Target="../media/image43.svg"/><Relationship Id="rId12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svg"/><Relationship Id="rId7" Type="http://schemas.openxmlformats.org/officeDocument/2006/relationships/image" Target="../media/image43.svg"/><Relationship Id="rId12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8.svg"/><Relationship Id="rId5" Type="http://schemas.openxmlformats.org/officeDocument/2006/relationships/image" Target="../media/image41.sv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svg"/><Relationship Id="rId7" Type="http://schemas.openxmlformats.org/officeDocument/2006/relationships/image" Target="../media/image43.svg"/><Relationship Id="rId12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8.svg"/><Relationship Id="rId5" Type="http://schemas.openxmlformats.org/officeDocument/2006/relationships/image" Target="../media/image41.svg"/><Relationship Id="rId10" Type="http://schemas.openxmlformats.org/officeDocument/2006/relationships/image" Target="../media/image47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6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5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3.svg"/><Relationship Id="rId10" Type="http://schemas.openxmlformats.org/officeDocument/2006/relationships/image" Target="../media/image23.sv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57500" y="0"/>
            <a:ext cx="15430500" cy="10287000"/>
          </a:xfrm>
          <a:custGeom>
            <a:avLst/>
            <a:gdLst/>
            <a:ahLst/>
            <a:cxnLst/>
            <a:rect l="l" t="t" r="r" b="b"/>
            <a:pathLst>
              <a:path w="15430500" h="10287000">
                <a:moveTo>
                  <a:pt x="0" y="0"/>
                </a:moveTo>
                <a:lnTo>
                  <a:pt x="15430500" y="0"/>
                </a:lnTo>
                <a:lnTo>
                  <a:pt x="154305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5151050" y="-2628900"/>
            <a:ext cx="14504320" cy="14504320"/>
          </a:xfrm>
          <a:custGeom>
            <a:avLst/>
            <a:gdLst/>
            <a:ahLst/>
            <a:cxnLst/>
            <a:rect l="l" t="t" r="r" b="b"/>
            <a:pathLst>
              <a:path w="14504320" h="14504320">
                <a:moveTo>
                  <a:pt x="0" y="0"/>
                </a:moveTo>
                <a:lnTo>
                  <a:pt x="14504320" y="0"/>
                </a:lnTo>
                <a:lnTo>
                  <a:pt x="14504320" y="14504320"/>
                </a:lnTo>
                <a:lnTo>
                  <a:pt x="0" y="14504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281574">
            <a:off x="9812766" y="2544096"/>
            <a:ext cx="15975639" cy="12983837"/>
          </a:xfrm>
          <a:custGeom>
            <a:avLst/>
            <a:gdLst/>
            <a:ahLst/>
            <a:cxnLst/>
            <a:rect l="l" t="t" r="r" b="b"/>
            <a:pathLst>
              <a:path w="15975639" h="12983837">
                <a:moveTo>
                  <a:pt x="0" y="0"/>
                </a:moveTo>
                <a:lnTo>
                  <a:pt x="15975638" y="0"/>
                </a:lnTo>
                <a:lnTo>
                  <a:pt x="15975638" y="12983837"/>
                </a:lnTo>
                <a:lnTo>
                  <a:pt x="0" y="12983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3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963464">
            <a:off x="5486400" y="6275370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0" y="7337544"/>
            <a:ext cx="6099525" cy="1330805"/>
          </a:xfrm>
          <a:custGeom>
            <a:avLst/>
            <a:gdLst/>
            <a:ahLst/>
            <a:cxnLst/>
            <a:rect l="l" t="t" r="r" b="b"/>
            <a:pathLst>
              <a:path w="6099525" h="1330805">
                <a:moveTo>
                  <a:pt x="6099525" y="0"/>
                </a:moveTo>
                <a:lnTo>
                  <a:pt x="0" y="0"/>
                </a:lnTo>
                <a:lnTo>
                  <a:pt x="0" y="1330806"/>
                </a:lnTo>
                <a:lnTo>
                  <a:pt x="6099525" y="1330806"/>
                </a:lnTo>
                <a:lnTo>
                  <a:pt x="609952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8541" y="366274"/>
            <a:ext cx="780159" cy="662426"/>
          </a:xfrm>
          <a:custGeom>
            <a:avLst/>
            <a:gdLst/>
            <a:ahLst/>
            <a:cxnLst/>
            <a:rect l="l" t="t" r="r" b="b"/>
            <a:pathLst>
              <a:path w="780159" h="662426">
                <a:moveTo>
                  <a:pt x="0" y="0"/>
                </a:moveTo>
                <a:lnTo>
                  <a:pt x="780159" y="0"/>
                </a:lnTo>
                <a:lnTo>
                  <a:pt x="780159" y="662426"/>
                </a:lnTo>
                <a:lnTo>
                  <a:pt x="0" y="6624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66848" y="919445"/>
            <a:ext cx="7691352" cy="3924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217"/>
              </a:lnSpc>
            </a:pPr>
            <a:r>
              <a:rPr lang="en-US" sz="8514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85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14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85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14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85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14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85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14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85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14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85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14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85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14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85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8514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Winmart</a:t>
            </a:r>
            <a:r>
              <a:rPr lang="en-US" sz="8514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 rot="118435">
            <a:off x="1302118" y="7286697"/>
            <a:ext cx="311259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FFFFFF"/>
                </a:solidFill>
                <a:latin typeface="DejaVu Serif Bold"/>
              </a:rPr>
              <a:t>Nhóm 12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799540">
            <a:off x="-3909176" y="-4305772"/>
            <a:ext cx="12335518" cy="12335518"/>
          </a:xfrm>
          <a:custGeom>
            <a:avLst/>
            <a:gdLst/>
            <a:ahLst/>
            <a:cxnLst/>
            <a:rect l="l" t="t" r="r" b="b"/>
            <a:pathLst>
              <a:path w="12335518" h="12335518">
                <a:moveTo>
                  <a:pt x="0" y="0"/>
                </a:moveTo>
                <a:lnTo>
                  <a:pt x="12335518" y="0"/>
                </a:lnTo>
                <a:lnTo>
                  <a:pt x="12335518" y="12335517"/>
                </a:lnTo>
                <a:lnTo>
                  <a:pt x="0" y="123355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00000">
            <a:off x="16270936" y="1476190"/>
            <a:ext cx="10511311" cy="10511311"/>
          </a:xfrm>
          <a:custGeom>
            <a:avLst/>
            <a:gdLst/>
            <a:ahLst/>
            <a:cxnLst/>
            <a:rect l="l" t="t" r="r" b="b"/>
            <a:pathLst>
              <a:path w="10511311" h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268860">
            <a:off x="13062526" y="1191203"/>
            <a:ext cx="6484275" cy="1108222"/>
          </a:xfrm>
          <a:custGeom>
            <a:avLst/>
            <a:gdLst/>
            <a:ahLst/>
            <a:cxnLst/>
            <a:rect l="l" t="t" r="r" b="b"/>
            <a:pathLst>
              <a:path w="6484275" h="1108222">
                <a:moveTo>
                  <a:pt x="0" y="0"/>
                </a:moveTo>
                <a:lnTo>
                  <a:pt x="6484275" y="0"/>
                </a:lnTo>
                <a:lnTo>
                  <a:pt x="6484275" y="1108222"/>
                </a:lnTo>
                <a:lnTo>
                  <a:pt x="0" y="1108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861986"/>
            <a:ext cx="13991975" cy="7952514"/>
          </a:xfrm>
          <a:custGeom>
            <a:avLst/>
            <a:gdLst/>
            <a:ahLst/>
            <a:cxnLst/>
            <a:rect l="l" t="t" r="r" b="b"/>
            <a:pathLst>
              <a:path w="13991975" h="7952514">
                <a:moveTo>
                  <a:pt x="0" y="0"/>
                </a:moveTo>
                <a:lnTo>
                  <a:pt x="13991975" y="0"/>
                </a:lnTo>
                <a:lnTo>
                  <a:pt x="13991975" y="7952514"/>
                </a:lnTo>
                <a:lnTo>
                  <a:pt x="0" y="79525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50808" y="453204"/>
            <a:ext cx="12278337" cy="1036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84"/>
              </a:lnSpc>
            </a:pPr>
            <a:r>
              <a:rPr lang="en-US" sz="6060">
                <a:solidFill>
                  <a:srgbClr val="000000"/>
                </a:solidFill>
                <a:latin typeface="Noto Sans Bold"/>
              </a:rPr>
              <a:t>Giao diện quản lý khách hàng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53637">
            <a:off x="-4958019" y="7314479"/>
            <a:ext cx="14990034" cy="14990034"/>
          </a:xfrm>
          <a:custGeom>
            <a:avLst/>
            <a:gdLst/>
            <a:ahLst/>
            <a:cxnLst/>
            <a:rect l="l" t="t" r="r" b="b"/>
            <a:pathLst>
              <a:path w="14990034" h="14990034">
                <a:moveTo>
                  <a:pt x="0" y="0"/>
                </a:moveTo>
                <a:lnTo>
                  <a:pt x="14990034" y="0"/>
                </a:lnTo>
                <a:lnTo>
                  <a:pt x="14990034" y="14990035"/>
                </a:lnTo>
                <a:lnTo>
                  <a:pt x="0" y="1499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202356">
            <a:off x="9317686" y="-7079385"/>
            <a:ext cx="10511311" cy="10511311"/>
          </a:xfrm>
          <a:custGeom>
            <a:avLst/>
            <a:gdLst/>
            <a:ahLst/>
            <a:cxnLst/>
            <a:rect l="l" t="t" r="r" b="b"/>
            <a:pathLst>
              <a:path w="10511311" h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37669" y="-385382"/>
            <a:ext cx="6235262" cy="2828165"/>
          </a:xfrm>
          <a:custGeom>
            <a:avLst/>
            <a:gdLst/>
            <a:ahLst/>
            <a:cxnLst/>
            <a:rect l="l" t="t" r="r" b="b"/>
            <a:pathLst>
              <a:path w="6235262" h="2828165">
                <a:moveTo>
                  <a:pt x="0" y="0"/>
                </a:moveTo>
                <a:lnTo>
                  <a:pt x="6235262" y="0"/>
                </a:lnTo>
                <a:lnTo>
                  <a:pt x="6235262" y="2828164"/>
                </a:lnTo>
                <a:lnTo>
                  <a:pt x="0" y="282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02057" y="1847905"/>
            <a:ext cx="14752861" cy="8053326"/>
          </a:xfrm>
          <a:custGeom>
            <a:avLst/>
            <a:gdLst/>
            <a:ahLst/>
            <a:cxnLst/>
            <a:rect l="l" t="t" r="r" b="b"/>
            <a:pathLst>
              <a:path w="14752861" h="8053326">
                <a:moveTo>
                  <a:pt x="0" y="0"/>
                </a:moveTo>
                <a:lnTo>
                  <a:pt x="14752860" y="0"/>
                </a:lnTo>
                <a:lnTo>
                  <a:pt x="14752860" y="8053327"/>
                </a:lnTo>
                <a:lnTo>
                  <a:pt x="0" y="80533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02057" y="466330"/>
            <a:ext cx="1028373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Noto Sans Bold"/>
              </a:rPr>
              <a:t>Sửa thông tin khách hàng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153637">
            <a:off x="-4958019" y="7314479"/>
            <a:ext cx="14990034" cy="14990034"/>
          </a:xfrm>
          <a:custGeom>
            <a:avLst/>
            <a:gdLst/>
            <a:ahLst/>
            <a:cxnLst/>
            <a:rect l="l" t="t" r="r" b="b"/>
            <a:pathLst>
              <a:path w="14990034" h="14990034">
                <a:moveTo>
                  <a:pt x="0" y="0"/>
                </a:moveTo>
                <a:lnTo>
                  <a:pt x="14990034" y="0"/>
                </a:lnTo>
                <a:lnTo>
                  <a:pt x="14990034" y="14990035"/>
                </a:lnTo>
                <a:lnTo>
                  <a:pt x="0" y="14990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6202356">
            <a:off x="9317686" y="-7079385"/>
            <a:ext cx="10511311" cy="10511311"/>
          </a:xfrm>
          <a:custGeom>
            <a:avLst/>
            <a:gdLst/>
            <a:ahLst/>
            <a:cxnLst/>
            <a:rect l="l" t="t" r="r" b="b"/>
            <a:pathLst>
              <a:path w="10511311" h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37669" y="-385382"/>
            <a:ext cx="6235262" cy="2828165"/>
          </a:xfrm>
          <a:custGeom>
            <a:avLst/>
            <a:gdLst/>
            <a:ahLst/>
            <a:cxnLst/>
            <a:rect l="l" t="t" r="r" b="b"/>
            <a:pathLst>
              <a:path w="6235262" h="2828165">
                <a:moveTo>
                  <a:pt x="0" y="0"/>
                </a:moveTo>
                <a:lnTo>
                  <a:pt x="6235262" y="0"/>
                </a:lnTo>
                <a:lnTo>
                  <a:pt x="6235262" y="2828164"/>
                </a:lnTo>
                <a:lnTo>
                  <a:pt x="0" y="2828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791437"/>
            <a:ext cx="16488165" cy="8250791"/>
          </a:xfrm>
          <a:custGeom>
            <a:avLst/>
            <a:gdLst/>
            <a:ahLst/>
            <a:cxnLst/>
            <a:rect l="l" t="t" r="r" b="b"/>
            <a:pathLst>
              <a:path w="16488165" h="8250791">
                <a:moveTo>
                  <a:pt x="0" y="0"/>
                </a:moveTo>
                <a:lnTo>
                  <a:pt x="16488165" y="0"/>
                </a:lnTo>
                <a:lnTo>
                  <a:pt x="16488165" y="8250791"/>
                </a:lnTo>
                <a:lnTo>
                  <a:pt x="0" y="8250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15087" y="457200"/>
            <a:ext cx="10283734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Noto Sans Bold"/>
              </a:rPr>
              <a:t>Xóa thông tin khách hàng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43958">
            <a:off x="-3352800" y="4379009"/>
            <a:ext cx="10444938" cy="11358781"/>
          </a:xfrm>
          <a:custGeom>
            <a:avLst/>
            <a:gdLst/>
            <a:ahLst/>
            <a:cxnLst/>
            <a:rect l="l" t="t" r="r" b="b"/>
            <a:pathLst>
              <a:path w="10444938" h="11358781">
                <a:moveTo>
                  <a:pt x="0" y="0"/>
                </a:moveTo>
                <a:lnTo>
                  <a:pt x="10444938" y="0"/>
                </a:lnTo>
                <a:lnTo>
                  <a:pt x="10444938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080036" y="193864"/>
            <a:ext cx="16848517" cy="1669673"/>
          </a:xfrm>
          <a:custGeom>
            <a:avLst/>
            <a:gdLst/>
            <a:ahLst/>
            <a:cxnLst/>
            <a:rect l="l" t="t" r="r" b="b"/>
            <a:pathLst>
              <a:path w="16848517" h="1669673">
                <a:moveTo>
                  <a:pt x="16848517" y="0"/>
                </a:moveTo>
                <a:lnTo>
                  <a:pt x="0" y="0"/>
                </a:lnTo>
                <a:lnTo>
                  <a:pt x="0" y="1669672"/>
                </a:lnTo>
                <a:lnTo>
                  <a:pt x="16848517" y="1669672"/>
                </a:lnTo>
                <a:lnTo>
                  <a:pt x="16848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869669" y="2734503"/>
            <a:ext cx="13801335" cy="6860713"/>
          </a:xfrm>
          <a:custGeom>
            <a:avLst/>
            <a:gdLst/>
            <a:ahLst/>
            <a:cxnLst/>
            <a:rect l="l" t="t" r="r" b="b"/>
            <a:pathLst>
              <a:path w="13801335" h="6860713">
                <a:moveTo>
                  <a:pt x="0" y="0"/>
                </a:moveTo>
                <a:lnTo>
                  <a:pt x="13801335" y="0"/>
                </a:lnTo>
                <a:lnTo>
                  <a:pt x="13801335" y="6860713"/>
                </a:lnTo>
                <a:lnTo>
                  <a:pt x="0" y="6860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170089" y="680466"/>
            <a:ext cx="11947822" cy="73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1"/>
              </a:lnSpc>
            </a:pPr>
            <a:r>
              <a:rPr lang="en-US" sz="5100">
                <a:solidFill>
                  <a:srgbClr val="FFFFFF"/>
                </a:solidFill>
                <a:latin typeface="Montserrat Classic Bold"/>
              </a:rPr>
              <a:t>GIAO DIỆN QUẢN LÝ NHÂN VIÊN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5206" y="2149814"/>
            <a:ext cx="13652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Khi muốn thêm nhân viên điều kiện là chưa được đăng ký mã nhân viên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43958">
            <a:off x="-3352800" y="4379009"/>
            <a:ext cx="10444938" cy="11358781"/>
          </a:xfrm>
          <a:custGeom>
            <a:avLst/>
            <a:gdLst/>
            <a:ahLst/>
            <a:cxnLst/>
            <a:rect l="l" t="t" r="r" b="b"/>
            <a:pathLst>
              <a:path w="10444938" h="11358781">
                <a:moveTo>
                  <a:pt x="0" y="0"/>
                </a:moveTo>
                <a:lnTo>
                  <a:pt x="10444938" y="0"/>
                </a:lnTo>
                <a:lnTo>
                  <a:pt x="10444938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080036" y="193864"/>
            <a:ext cx="16848517" cy="1669673"/>
          </a:xfrm>
          <a:custGeom>
            <a:avLst/>
            <a:gdLst/>
            <a:ahLst/>
            <a:cxnLst/>
            <a:rect l="l" t="t" r="r" b="b"/>
            <a:pathLst>
              <a:path w="16848517" h="1669673">
                <a:moveTo>
                  <a:pt x="16848517" y="0"/>
                </a:moveTo>
                <a:lnTo>
                  <a:pt x="0" y="0"/>
                </a:lnTo>
                <a:lnTo>
                  <a:pt x="0" y="1669672"/>
                </a:lnTo>
                <a:lnTo>
                  <a:pt x="16848517" y="1669672"/>
                </a:lnTo>
                <a:lnTo>
                  <a:pt x="16848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42159" y="2734503"/>
            <a:ext cx="13602716" cy="6706038"/>
          </a:xfrm>
          <a:custGeom>
            <a:avLst/>
            <a:gdLst/>
            <a:ahLst/>
            <a:cxnLst/>
            <a:rect l="l" t="t" r="r" b="b"/>
            <a:pathLst>
              <a:path w="13602716" h="6706038">
                <a:moveTo>
                  <a:pt x="0" y="0"/>
                </a:moveTo>
                <a:lnTo>
                  <a:pt x="13602716" y="0"/>
                </a:lnTo>
                <a:lnTo>
                  <a:pt x="13602716" y="6706038"/>
                </a:lnTo>
                <a:lnTo>
                  <a:pt x="0" y="67060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97053" y="680466"/>
            <a:ext cx="11947822" cy="73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1"/>
              </a:lnSpc>
            </a:pPr>
            <a:r>
              <a:rPr lang="en-US" sz="5100">
                <a:solidFill>
                  <a:srgbClr val="FFFFFF"/>
                </a:solidFill>
                <a:latin typeface="Montserrat Classic Bold"/>
              </a:rPr>
              <a:t>GIAO DIỆN QUẢN LÝ NHÂN VIÊN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5206" y="2149814"/>
            <a:ext cx="13652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Khi muốn sửa nhân viên -&gt; nhập mã nhân viên của họ sửa thông tin -&gt; click sửa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43958">
            <a:off x="-3352800" y="4379009"/>
            <a:ext cx="10444938" cy="11358781"/>
          </a:xfrm>
          <a:custGeom>
            <a:avLst/>
            <a:gdLst/>
            <a:ahLst/>
            <a:cxnLst/>
            <a:rect l="l" t="t" r="r" b="b"/>
            <a:pathLst>
              <a:path w="10444938" h="11358781">
                <a:moveTo>
                  <a:pt x="0" y="0"/>
                </a:moveTo>
                <a:lnTo>
                  <a:pt x="10444938" y="0"/>
                </a:lnTo>
                <a:lnTo>
                  <a:pt x="10444938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080036" y="193864"/>
            <a:ext cx="16848517" cy="1669673"/>
          </a:xfrm>
          <a:custGeom>
            <a:avLst/>
            <a:gdLst/>
            <a:ahLst/>
            <a:cxnLst/>
            <a:rect l="l" t="t" r="r" b="b"/>
            <a:pathLst>
              <a:path w="16848517" h="1669673">
                <a:moveTo>
                  <a:pt x="16848517" y="0"/>
                </a:moveTo>
                <a:lnTo>
                  <a:pt x="0" y="0"/>
                </a:lnTo>
                <a:lnTo>
                  <a:pt x="0" y="1669672"/>
                </a:lnTo>
                <a:lnTo>
                  <a:pt x="16848517" y="1669672"/>
                </a:lnTo>
                <a:lnTo>
                  <a:pt x="16848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4442" y="2734503"/>
            <a:ext cx="14287447" cy="6918497"/>
          </a:xfrm>
          <a:custGeom>
            <a:avLst/>
            <a:gdLst/>
            <a:ahLst/>
            <a:cxnLst/>
            <a:rect l="l" t="t" r="r" b="b"/>
            <a:pathLst>
              <a:path w="14287447" h="6918497">
                <a:moveTo>
                  <a:pt x="0" y="0"/>
                </a:moveTo>
                <a:lnTo>
                  <a:pt x="14287447" y="0"/>
                </a:lnTo>
                <a:lnTo>
                  <a:pt x="14287447" y="6918497"/>
                </a:lnTo>
                <a:lnTo>
                  <a:pt x="0" y="6918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97053" y="680466"/>
            <a:ext cx="11947822" cy="73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1"/>
              </a:lnSpc>
            </a:pPr>
            <a:r>
              <a:rPr lang="en-US" sz="5100">
                <a:solidFill>
                  <a:srgbClr val="FFFFFF"/>
                </a:solidFill>
                <a:latin typeface="Montserrat Classic Bold"/>
              </a:rPr>
              <a:t>GIAO DIỆN QUẢN LÝ NHÂN VIÊN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5206" y="2149814"/>
            <a:ext cx="13652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Khi cần xóa nhân viên: lựa chọn nhân viên đó -&gt; click xóa.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33938">
            <a:off x="8102525" y="-1178810"/>
            <a:ext cx="17455984" cy="17455984"/>
          </a:xfrm>
          <a:custGeom>
            <a:avLst/>
            <a:gdLst/>
            <a:ahLst/>
            <a:cxnLst/>
            <a:rect l="l" t="t" r="r" b="b"/>
            <a:pathLst>
              <a:path w="17455984" h="17455984">
                <a:moveTo>
                  <a:pt x="0" y="0"/>
                </a:moveTo>
                <a:lnTo>
                  <a:pt x="17455984" y="0"/>
                </a:lnTo>
                <a:lnTo>
                  <a:pt x="17455984" y="17455984"/>
                </a:lnTo>
                <a:lnTo>
                  <a:pt x="0" y="1745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731089" y="2247772"/>
            <a:ext cx="1925923" cy="1302624"/>
          </a:xfrm>
          <a:custGeom>
            <a:avLst/>
            <a:gdLst/>
            <a:ahLst/>
            <a:cxnLst/>
            <a:rect l="l" t="t" r="r" b="b"/>
            <a:pathLst>
              <a:path w="1925923" h="1302624">
                <a:moveTo>
                  <a:pt x="0" y="0"/>
                </a:moveTo>
                <a:lnTo>
                  <a:pt x="1925923" y="0"/>
                </a:lnTo>
                <a:lnTo>
                  <a:pt x="1925923" y="1302625"/>
                </a:lnTo>
                <a:lnTo>
                  <a:pt x="0" y="1302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100101" y="121277"/>
            <a:ext cx="1187899" cy="1814845"/>
          </a:xfrm>
          <a:custGeom>
            <a:avLst/>
            <a:gdLst/>
            <a:ahLst/>
            <a:cxnLst/>
            <a:rect l="l" t="t" r="r" b="b"/>
            <a:pathLst>
              <a:path w="1187899" h="1814845">
                <a:moveTo>
                  <a:pt x="0" y="0"/>
                </a:moveTo>
                <a:lnTo>
                  <a:pt x="1187899" y="0"/>
                </a:lnTo>
                <a:lnTo>
                  <a:pt x="1187899" y="1814846"/>
                </a:lnTo>
                <a:lnTo>
                  <a:pt x="0" y="181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55943" y="3862046"/>
            <a:ext cx="1676214" cy="1664024"/>
          </a:xfrm>
          <a:custGeom>
            <a:avLst/>
            <a:gdLst/>
            <a:ahLst/>
            <a:cxnLst/>
            <a:rect l="l" t="t" r="r" b="b"/>
            <a:pathLst>
              <a:path w="1676214" h="1664024">
                <a:moveTo>
                  <a:pt x="0" y="0"/>
                </a:moveTo>
                <a:lnTo>
                  <a:pt x="1676215" y="0"/>
                </a:lnTo>
                <a:lnTo>
                  <a:pt x="1676215" y="1664024"/>
                </a:lnTo>
                <a:lnTo>
                  <a:pt x="0" y="1664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2161630">
            <a:off x="-3411004" y="8298540"/>
            <a:ext cx="11806013" cy="1014579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087611" y="2199065"/>
            <a:ext cx="10615316" cy="8872503"/>
          </a:xfrm>
          <a:custGeom>
            <a:avLst/>
            <a:gdLst/>
            <a:ahLst/>
            <a:cxnLst/>
            <a:rect l="l" t="t" r="r" b="b"/>
            <a:pathLst>
              <a:path w="10615316" h="8872503">
                <a:moveTo>
                  <a:pt x="0" y="0"/>
                </a:moveTo>
                <a:lnTo>
                  <a:pt x="10615317" y="0"/>
                </a:lnTo>
                <a:lnTo>
                  <a:pt x="10615317" y="8872503"/>
                </a:lnTo>
                <a:lnTo>
                  <a:pt x="0" y="88725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905058" y="5294009"/>
            <a:ext cx="5303988" cy="4927887"/>
          </a:xfrm>
          <a:custGeom>
            <a:avLst/>
            <a:gdLst/>
            <a:ahLst/>
            <a:cxnLst/>
            <a:rect l="l" t="t" r="r" b="b"/>
            <a:pathLst>
              <a:path w="5303988" h="4927887">
                <a:moveTo>
                  <a:pt x="0" y="0"/>
                </a:moveTo>
                <a:lnTo>
                  <a:pt x="5303988" y="0"/>
                </a:lnTo>
                <a:lnTo>
                  <a:pt x="5303988" y="4927887"/>
                </a:lnTo>
                <a:lnTo>
                  <a:pt x="0" y="49278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98885" y="457200"/>
            <a:ext cx="10968335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Noto Sans Bold"/>
              </a:rPr>
              <a:t>5.Giao diệnquản lý sản phẩm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00904" y="1419225"/>
            <a:ext cx="682216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Khi thêm sản phẩm thành công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33938">
            <a:off x="8102525" y="-1178810"/>
            <a:ext cx="17455984" cy="17455984"/>
          </a:xfrm>
          <a:custGeom>
            <a:avLst/>
            <a:gdLst/>
            <a:ahLst/>
            <a:cxnLst/>
            <a:rect l="l" t="t" r="r" b="b"/>
            <a:pathLst>
              <a:path w="17455984" h="17455984">
                <a:moveTo>
                  <a:pt x="0" y="0"/>
                </a:moveTo>
                <a:lnTo>
                  <a:pt x="17455984" y="0"/>
                </a:lnTo>
                <a:lnTo>
                  <a:pt x="17455984" y="17455984"/>
                </a:lnTo>
                <a:lnTo>
                  <a:pt x="0" y="1745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731089" y="2247772"/>
            <a:ext cx="1925923" cy="1302624"/>
          </a:xfrm>
          <a:custGeom>
            <a:avLst/>
            <a:gdLst/>
            <a:ahLst/>
            <a:cxnLst/>
            <a:rect l="l" t="t" r="r" b="b"/>
            <a:pathLst>
              <a:path w="1925923" h="1302624">
                <a:moveTo>
                  <a:pt x="0" y="0"/>
                </a:moveTo>
                <a:lnTo>
                  <a:pt x="1925923" y="0"/>
                </a:lnTo>
                <a:lnTo>
                  <a:pt x="1925923" y="1302625"/>
                </a:lnTo>
                <a:lnTo>
                  <a:pt x="0" y="1302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100101" y="121277"/>
            <a:ext cx="1187899" cy="1814845"/>
          </a:xfrm>
          <a:custGeom>
            <a:avLst/>
            <a:gdLst/>
            <a:ahLst/>
            <a:cxnLst/>
            <a:rect l="l" t="t" r="r" b="b"/>
            <a:pathLst>
              <a:path w="1187899" h="1814845">
                <a:moveTo>
                  <a:pt x="0" y="0"/>
                </a:moveTo>
                <a:lnTo>
                  <a:pt x="1187899" y="0"/>
                </a:lnTo>
                <a:lnTo>
                  <a:pt x="1187899" y="1814846"/>
                </a:lnTo>
                <a:lnTo>
                  <a:pt x="0" y="181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55943" y="3862046"/>
            <a:ext cx="1676214" cy="1664024"/>
          </a:xfrm>
          <a:custGeom>
            <a:avLst/>
            <a:gdLst/>
            <a:ahLst/>
            <a:cxnLst/>
            <a:rect l="l" t="t" r="r" b="b"/>
            <a:pathLst>
              <a:path w="1676214" h="1664024">
                <a:moveTo>
                  <a:pt x="0" y="0"/>
                </a:moveTo>
                <a:lnTo>
                  <a:pt x="1676215" y="0"/>
                </a:lnTo>
                <a:lnTo>
                  <a:pt x="1676215" y="1664024"/>
                </a:lnTo>
                <a:lnTo>
                  <a:pt x="0" y="1664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2161630">
            <a:off x="-3411004" y="8298540"/>
            <a:ext cx="11806013" cy="1014579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05058" y="5294009"/>
            <a:ext cx="5303988" cy="4927887"/>
          </a:xfrm>
          <a:custGeom>
            <a:avLst/>
            <a:gdLst/>
            <a:ahLst/>
            <a:cxnLst/>
            <a:rect l="l" t="t" r="r" b="b"/>
            <a:pathLst>
              <a:path w="5303988" h="4927887">
                <a:moveTo>
                  <a:pt x="0" y="0"/>
                </a:moveTo>
                <a:lnTo>
                  <a:pt x="5303988" y="0"/>
                </a:lnTo>
                <a:lnTo>
                  <a:pt x="5303988" y="4927887"/>
                </a:lnTo>
                <a:lnTo>
                  <a:pt x="0" y="4927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2060509" y="1191805"/>
            <a:ext cx="10844548" cy="9030091"/>
          </a:xfrm>
          <a:custGeom>
            <a:avLst/>
            <a:gdLst/>
            <a:ahLst/>
            <a:cxnLst/>
            <a:rect l="l" t="t" r="r" b="b"/>
            <a:pathLst>
              <a:path w="10844548" h="9030091">
                <a:moveTo>
                  <a:pt x="0" y="0"/>
                </a:moveTo>
                <a:lnTo>
                  <a:pt x="10844549" y="0"/>
                </a:lnTo>
                <a:lnTo>
                  <a:pt x="10844549" y="9030091"/>
                </a:lnTo>
                <a:lnTo>
                  <a:pt x="0" y="90300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83404" y="148590"/>
            <a:ext cx="14873648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000000"/>
                </a:solidFill>
                <a:latin typeface="DejaVu Serif Bold"/>
              </a:rPr>
              <a:t>Khi sửa thông tin sản phẩm thành công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233938">
            <a:off x="8102525" y="-1178810"/>
            <a:ext cx="17455984" cy="17455984"/>
          </a:xfrm>
          <a:custGeom>
            <a:avLst/>
            <a:gdLst/>
            <a:ahLst/>
            <a:cxnLst/>
            <a:rect l="l" t="t" r="r" b="b"/>
            <a:pathLst>
              <a:path w="17455984" h="17455984">
                <a:moveTo>
                  <a:pt x="0" y="0"/>
                </a:moveTo>
                <a:lnTo>
                  <a:pt x="17455984" y="0"/>
                </a:lnTo>
                <a:lnTo>
                  <a:pt x="17455984" y="17455984"/>
                </a:lnTo>
                <a:lnTo>
                  <a:pt x="0" y="174559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400000">
            <a:off x="16731089" y="2247772"/>
            <a:ext cx="1925923" cy="1302624"/>
          </a:xfrm>
          <a:custGeom>
            <a:avLst/>
            <a:gdLst/>
            <a:ahLst/>
            <a:cxnLst/>
            <a:rect l="l" t="t" r="r" b="b"/>
            <a:pathLst>
              <a:path w="1925923" h="1302624">
                <a:moveTo>
                  <a:pt x="0" y="0"/>
                </a:moveTo>
                <a:lnTo>
                  <a:pt x="1925923" y="0"/>
                </a:lnTo>
                <a:lnTo>
                  <a:pt x="1925923" y="1302625"/>
                </a:lnTo>
                <a:lnTo>
                  <a:pt x="0" y="13026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7100101" y="121277"/>
            <a:ext cx="1187899" cy="1814845"/>
          </a:xfrm>
          <a:custGeom>
            <a:avLst/>
            <a:gdLst/>
            <a:ahLst/>
            <a:cxnLst/>
            <a:rect l="l" t="t" r="r" b="b"/>
            <a:pathLst>
              <a:path w="1187899" h="1814845">
                <a:moveTo>
                  <a:pt x="0" y="0"/>
                </a:moveTo>
                <a:lnTo>
                  <a:pt x="1187899" y="0"/>
                </a:lnTo>
                <a:lnTo>
                  <a:pt x="1187899" y="1814846"/>
                </a:lnTo>
                <a:lnTo>
                  <a:pt x="0" y="1814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855943" y="3862046"/>
            <a:ext cx="1676214" cy="1664024"/>
          </a:xfrm>
          <a:custGeom>
            <a:avLst/>
            <a:gdLst/>
            <a:ahLst/>
            <a:cxnLst/>
            <a:rect l="l" t="t" r="r" b="b"/>
            <a:pathLst>
              <a:path w="1676214" h="1664024">
                <a:moveTo>
                  <a:pt x="0" y="0"/>
                </a:moveTo>
                <a:lnTo>
                  <a:pt x="1676215" y="0"/>
                </a:lnTo>
                <a:lnTo>
                  <a:pt x="1676215" y="1664024"/>
                </a:lnTo>
                <a:lnTo>
                  <a:pt x="0" y="16640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 rot="-2161630">
            <a:off x="-3411004" y="8298540"/>
            <a:ext cx="11806013" cy="10145793"/>
            <a:chOff x="0" y="0"/>
            <a:chExt cx="812800" cy="6985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905058" y="5294009"/>
            <a:ext cx="5303988" cy="4927887"/>
          </a:xfrm>
          <a:custGeom>
            <a:avLst/>
            <a:gdLst/>
            <a:ahLst/>
            <a:cxnLst/>
            <a:rect l="l" t="t" r="r" b="b"/>
            <a:pathLst>
              <a:path w="5303988" h="4927887">
                <a:moveTo>
                  <a:pt x="0" y="0"/>
                </a:moveTo>
                <a:lnTo>
                  <a:pt x="5303988" y="0"/>
                </a:lnTo>
                <a:lnTo>
                  <a:pt x="5303988" y="4927887"/>
                </a:lnTo>
                <a:lnTo>
                  <a:pt x="0" y="4927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65175" y="1220713"/>
            <a:ext cx="11262420" cy="9001183"/>
          </a:xfrm>
          <a:custGeom>
            <a:avLst/>
            <a:gdLst/>
            <a:ahLst/>
            <a:cxnLst/>
            <a:rect l="l" t="t" r="r" b="b"/>
            <a:pathLst>
              <a:path w="11262420" h="9001183">
                <a:moveTo>
                  <a:pt x="0" y="0"/>
                </a:moveTo>
                <a:lnTo>
                  <a:pt x="11262420" y="0"/>
                </a:lnTo>
                <a:lnTo>
                  <a:pt x="11262420" y="9001183"/>
                </a:lnTo>
                <a:lnTo>
                  <a:pt x="0" y="90011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83404" y="148590"/>
            <a:ext cx="14873648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39"/>
              </a:lnSpc>
            </a:pPr>
            <a:r>
              <a:rPr lang="en-US" sz="5100">
                <a:solidFill>
                  <a:srgbClr val="000000"/>
                </a:solidFill>
                <a:latin typeface="DejaVu Serif Bold"/>
              </a:rPr>
              <a:t>Khi xóa thông tin sản phẩm thành công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59363" y="-321174"/>
            <a:ext cx="10552876" cy="10287000"/>
            <a:chOff x="0" y="0"/>
            <a:chExt cx="1407050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433" r="18433"/>
            <a:stretch>
              <a:fillRect/>
            </a:stretch>
          </p:blipFill>
          <p:spPr>
            <a:xfrm>
              <a:off x="0" y="0"/>
              <a:ext cx="14070501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6234585">
            <a:off x="-2575170" y="-3038071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8"/>
                </a:lnTo>
                <a:lnTo>
                  <a:pt x="0" y="151917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1367623">
            <a:off x="12800607" y="-443981"/>
            <a:ext cx="7424873" cy="13397966"/>
            <a:chOff x="0" y="0"/>
            <a:chExt cx="2458399" cy="4436110"/>
          </a:xfrm>
        </p:grpSpPr>
        <p:sp>
          <p:nvSpPr>
            <p:cNvPr id="6" name="Freeform 6"/>
            <p:cNvSpPr/>
            <p:nvPr/>
          </p:nvSpPr>
          <p:spPr>
            <a:xfrm>
              <a:off x="-59690" y="0"/>
              <a:ext cx="1151680" cy="4436110"/>
            </a:xfrm>
            <a:custGeom>
              <a:avLst/>
              <a:gdLst/>
              <a:ahLst/>
              <a:cxnLst/>
              <a:rect l="l" t="t" r="r" b="b"/>
              <a:pathLst>
                <a:path w="1151680" h="4436110">
                  <a:moveTo>
                    <a:pt x="720090" y="2504440"/>
                  </a:moveTo>
                  <a:cubicBezTo>
                    <a:pt x="1151680" y="1358900"/>
                    <a:pt x="641350" y="843280"/>
                    <a:pt x="461010" y="548640"/>
                  </a:cubicBezTo>
                  <a:cubicBezTo>
                    <a:pt x="195580" y="115570"/>
                    <a:pt x="262890" y="0"/>
                    <a:pt x="262890" y="0"/>
                  </a:cubicBezTo>
                  <a:lnTo>
                    <a:pt x="59690" y="0"/>
                  </a:lnTo>
                  <a:cubicBezTo>
                    <a:pt x="119380" y="441960"/>
                    <a:pt x="1124228" y="1212850"/>
                    <a:pt x="678180" y="2147570"/>
                  </a:cubicBezTo>
                  <a:cubicBezTo>
                    <a:pt x="0" y="3520440"/>
                    <a:pt x="516890" y="4436110"/>
                    <a:pt x="516890" y="4436110"/>
                  </a:cubicBezTo>
                  <a:lnTo>
                    <a:pt x="745490" y="4436110"/>
                  </a:lnTo>
                  <a:cubicBezTo>
                    <a:pt x="745490" y="4436110"/>
                    <a:pt x="185420" y="3768090"/>
                    <a:pt x="720090" y="2504440"/>
                  </a:cubicBezTo>
                  <a:close/>
                </a:path>
              </a:pathLst>
            </a:custGeom>
            <a:solidFill>
              <a:srgbClr val="314F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5730" y="0"/>
              <a:ext cx="966260" cy="4436110"/>
            </a:xfrm>
            <a:custGeom>
              <a:avLst/>
              <a:gdLst/>
              <a:ahLst/>
              <a:cxnLst/>
              <a:rect l="l" t="t" r="r" b="b"/>
              <a:pathLst>
                <a:path w="966260" h="4436110">
                  <a:moveTo>
                    <a:pt x="511810" y="3030220"/>
                  </a:moveTo>
                  <a:cubicBezTo>
                    <a:pt x="892810" y="1957070"/>
                    <a:pt x="962036" y="1464310"/>
                    <a:pt x="585470" y="820420"/>
                  </a:cubicBezTo>
                  <a:cubicBezTo>
                    <a:pt x="212090" y="254000"/>
                    <a:pt x="264160" y="0"/>
                    <a:pt x="264160" y="0"/>
                  </a:cubicBezTo>
                  <a:lnTo>
                    <a:pt x="77470" y="0"/>
                  </a:lnTo>
                  <a:cubicBezTo>
                    <a:pt x="77470" y="0"/>
                    <a:pt x="10160" y="115570"/>
                    <a:pt x="275590" y="548640"/>
                  </a:cubicBezTo>
                  <a:cubicBezTo>
                    <a:pt x="455930" y="843280"/>
                    <a:pt x="966260" y="1358900"/>
                    <a:pt x="534670" y="2504440"/>
                  </a:cubicBezTo>
                  <a:cubicBezTo>
                    <a:pt x="0" y="3766820"/>
                    <a:pt x="558800" y="4434840"/>
                    <a:pt x="558800" y="4434840"/>
                  </a:cubicBezTo>
                  <a:lnTo>
                    <a:pt x="830580" y="4434840"/>
                  </a:lnTo>
                  <a:cubicBezTo>
                    <a:pt x="830580" y="4436110"/>
                    <a:pt x="264160" y="3724910"/>
                    <a:pt x="511810" y="303022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7820" y="0"/>
              <a:ext cx="2119309" cy="4436110"/>
            </a:xfrm>
            <a:custGeom>
              <a:avLst/>
              <a:gdLst/>
              <a:ahLst/>
              <a:cxnLst/>
              <a:rect l="l" t="t" r="r" b="b"/>
              <a:pathLst>
                <a:path w="2119309" h="4436110">
                  <a:moveTo>
                    <a:pt x="1207649" y="0"/>
                  </a:moveTo>
                  <a:lnTo>
                    <a:pt x="50800" y="0"/>
                  </a:lnTo>
                  <a:cubicBezTo>
                    <a:pt x="50800" y="0"/>
                    <a:pt x="0" y="254000"/>
                    <a:pt x="372110" y="820420"/>
                  </a:cubicBezTo>
                  <a:cubicBezTo>
                    <a:pt x="748891" y="1463040"/>
                    <a:pt x="679450" y="1957070"/>
                    <a:pt x="298450" y="3030220"/>
                  </a:cubicBezTo>
                  <a:cubicBezTo>
                    <a:pt x="52070" y="3724910"/>
                    <a:pt x="618490" y="4436110"/>
                    <a:pt x="618490" y="4436110"/>
                  </a:cubicBezTo>
                  <a:lnTo>
                    <a:pt x="2119309" y="4436110"/>
                  </a:lnTo>
                  <a:lnTo>
                    <a:pt x="2119309" y="0"/>
                  </a:lnTo>
                  <a:lnTo>
                    <a:pt x="1207649" y="0"/>
                  </a:lnTo>
                  <a:close/>
                </a:path>
              </a:pathLst>
            </a:custGeom>
            <a:solidFill>
              <a:srgbClr val="314FD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2390268"/>
            <a:ext cx="8374572" cy="6598784"/>
          </a:xfrm>
          <a:custGeom>
            <a:avLst/>
            <a:gdLst/>
            <a:ahLst/>
            <a:cxnLst/>
            <a:rect l="l" t="t" r="r" b="b"/>
            <a:pathLst>
              <a:path w="8374572" h="6598784">
                <a:moveTo>
                  <a:pt x="0" y="0"/>
                </a:moveTo>
                <a:lnTo>
                  <a:pt x="8374572" y="0"/>
                </a:lnTo>
                <a:lnTo>
                  <a:pt x="8374572" y="6598785"/>
                </a:lnTo>
                <a:lnTo>
                  <a:pt x="0" y="65987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639914" y="2429642"/>
            <a:ext cx="8275827" cy="6520037"/>
          </a:xfrm>
          <a:custGeom>
            <a:avLst/>
            <a:gdLst/>
            <a:ahLst/>
            <a:cxnLst/>
            <a:rect l="l" t="t" r="r" b="b"/>
            <a:pathLst>
              <a:path w="8275827" h="6520037">
                <a:moveTo>
                  <a:pt x="0" y="0"/>
                </a:moveTo>
                <a:lnTo>
                  <a:pt x="8275826" y="0"/>
                </a:lnTo>
                <a:lnTo>
                  <a:pt x="8275826" y="6520037"/>
                </a:lnTo>
                <a:lnTo>
                  <a:pt x="0" y="6520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97379" y="311140"/>
            <a:ext cx="8246621" cy="93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3"/>
              </a:lnSpc>
              <a:spcBef>
                <a:spcPct val="0"/>
              </a:spcBef>
            </a:pPr>
            <a:r>
              <a:rPr lang="en-US" sz="5481">
                <a:solidFill>
                  <a:srgbClr val="FFFFFF"/>
                </a:solidFill>
                <a:latin typeface="Montserrat Classic Bold"/>
              </a:rPr>
              <a:t>QUẢN LÝ TÀI KHOẢN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4021" y="1378079"/>
            <a:ext cx="10986734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Montserrat Classic"/>
              </a:rPr>
              <a:t>Muốn tạo tài khoản mới -&gt; phải là nhân viên của siêu thị và không được trùng  với tài khoản đã có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05926" y="300451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38531" y="-9798397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351884"/>
            <a:ext cx="16268700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en-US" sz="7400" dirty="0" err="1">
                <a:solidFill>
                  <a:srgbClr val="000000"/>
                </a:solidFill>
                <a:latin typeface="Noto Sans Bold"/>
              </a:rPr>
              <a:t>Các</a:t>
            </a:r>
            <a:r>
              <a:rPr lang="en-US" sz="7400" dirty="0">
                <a:solidFill>
                  <a:srgbClr val="000000"/>
                </a:solidFill>
                <a:latin typeface="Noto Sans Bold"/>
              </a:rPr>
              <a:t> </a:t>
            </a:r>
            <a:r>
              <a:rPr lang="en-US" sz="7400" dirty="0" err="1">
                <a:solidFill>
                  <a:srgbClr val="000000"/>
                </a:solidFill>
                <a:latin typeface="Noto Sans Bold"/>
              </a:rPr>
              <a:t>thành</a:t>
            </a:r>
            <a:r>
              <a:rPr lang="en-US" sz="7400" dirty="0">
                <a:solidFill>
                  <a:srgbClr val="000000"/>
                </a:solidFill>
                <a:latin typeface="Noto Sans Bold"/>
              </a:rPr>
              <a:t> </a:t>
            </a:r>
            <a:r>
              <a:rPr lang="en-US" sz="7400" dirty="0" err="1">
                <a:solidFill>
                  <a:srgbClr val="000000"/>
                </a:solidFill>
                <a:latin typeface="Noto Sans Bold"/>
              </a:rPr>
              <a:t>viên</a:t>
            </a:r>
            <a:r>
              <a:rPr lang="en-US" sz="7400" dirty="0">
                <a:solidFill>
                  <a:srgbClr val="000000"/>
                </a:solidFill>
                <a:latin typeface="Noto Sans Bold"/>
              </a:rPr>
              <a:t> </a:t>
            </a:r>
            <a:r>
              <a:rPr lang="en-US" sz="7400" dirty="0" err="1">
                <a:solidFill>
                  <a:srgbClr val="000000"/>
                </a:solidFill>
                <a:latin typeface="Noto Sans Bold"/>
              </a:rPr>
              <a:t>trong</a:t>
            </a:r>
            <a:r>
              <a:rPr lang="en-US" sz="7400" dirty="0">
                <a:solidFill>
                  <a:srgbClr val="000000"/>
                </a:solidFill>
                <a:latin typeface="Noto Sans Bold"/>
              </a:rPr>
              <a:t> </a:t>
            </a:r>
            <a:r>
              <a:rPr lang="en-US" sz="7400" dirty="0" err="1">
                <a:solidFill>
                  <a:srgbClr val="000000"/>
                </a:solidFill>
                <a:latin typeface="Noto Sans Bold"/>
              </a:rPr>
              <a:t>nhóm</a:t>
            </a:r>
            <a:r>
              <a:rPr lang="en-US" sz="7400" dirty="0">
                <a:solidFill>
                  <a:srgbClr val="000000"/>
                </a:solidFill>
                <a:latin typeface="Noto Sans Bold"/>
              </a:rPr>
              <a:t>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1314" y="3005932"/>
            <a:ext cx="11523785" cy="356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961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DejaVu Serif Bold"/>
              </a:rPr>
              <a:t>Bùi Minh </a:t>
            </a:r>
            <a:r>
              <a:rPr lang="en-US" sz="5199" dirty="0" err="1">
                <a:solidFill>
                  <a:srgbClr val="000000"/>
                </a:solidFill>
                <a:latin typeface="DejaVu Serif Bold"/>
              </a:rPr>
              <a:t>Tùng</a:t>
            </a:r>
            <a:endParaRPr lang="en-US" sz="5199" dirty="0">
              <a:solidFill>
                <a:srgbClr val="000000"/>
              </a:solidFill>
              <a:latin typeface="DejaVu Serif Bold"/>
            </a:endParaRPr>
          </a:p>
          <a:p>
            <a:pPr marL="1122679" lvl="1" indent="-561340" algn="l">
              <a:lnSpc>
                <a:spcPts val="961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DejaVu Serif Bold"/>
              </a:rPr>
              <a:t>Lê Quang Khánh </a:t>
            </a:r>
            <a:r>
              <a:rPr lang="en-US" sz="5199" dirty="0" err="1">
                <a:solidFill>
                  <a:srgbClr val="000000"/>
                </a:solidFill>
                <a:latin typeface="DejaVu Serif Bold"/>
              </a:rPr>
              <a:t>Nguyên</a:t>
            </a:r>
            <a:endParaRPr lang="en-US" sz="5199" dirty="0">
              <a:solidFill>
                <a:srgbClr val="000000"/>
              </a:solidFill>
              <a:latin typeface="DejaVu Serif Bold"/>
            </a:endParaRPr>
          </a:p>
          <a:p>
            <a:pPr marL="1122679" lvl="1" indent="-561340" algn="l">
              <a:lnSpc>
                <a:spcPts val="9619"/>
              </a:lnSpc>
              <a:buFont typeface="Arial"/>
              <a:buChar char="•"/>
            </a:pPr>
            <a:r>
              <a:rPr lang="en-US" sz="5199" dirty="0">
                <a:solidFill>
                  <a:srgbClr val="000000"/>
                </a:solidFill>
                <a:latin typeface="DejaVu Serif Bold"/>
              </a:rPr>
              <a:t>Bùi </a:t>
            </a:r>
            <a:r>
              <a:rPr lang="en-US" sz="5199" dirty="0" err="1">
                <a:solidFill>
                  <a:srgbClr val="000000"/>
                </a:solidFill>
                <a:latin typeface="DejaVu Serif Bold"/>
              </a:rPr>
              <a:t>Hữu</a:t>
            </a:r>
            <a:r>
              <a:rPr lang="en-US" sz="5199" dirty="0">
                <a:solidFill>
                  <a:srgbClr val="000000"/>
                </a:solidFill>
                <a:latin typeface="DejaVu Serif Bold"/>
              </a:rPr>
              <a:t> </a:t>
            </a:r>
            <a:r>
              <a:rPr lang="en-US" sz="5199" dirty="0" err="1">
                <a:solidFill>
                  <a:srgbClr val="000000"/>
                </a:solidFill>
                <a:latin typeface="DejaVu Serif Bold"/>
              </a:rPr>
              <a:t>Hiệp</a:t>
            </a:r>
            <a:endParaRPr lang="en-US" sz="5199" dirty="0">
              <a:solidFill>
                <a:srgbClr val="000000"/>
              </a:solidFill>
              <a:latin typeface="DejaVu Serif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285099" y="6567647"/>
            <a:ext cx="7830358" cy="4776519"/>
          </a:xfrm>
          <a:custGeom>
            <a:avLst/>
            <a:gdLst/>
            <a:ahLst/>
            <a:cxnLst/>
            <a:rect l="l" t="t" r="r" b="b"/>
            <a:pathLst>
              <a:path w="7830358" h="4776519">
                <a:moveTo>
                  <a:pt x="0" y="0"/>
                </a:moveTo>
                <a:lnTo>
                  <a:pt x="7830358" y="0"/>
                </a:lnTo>
                <a:lnTo>
                  <a:pt x="7830358" y="4776519"/>
                </a:lnTo>
                <a:lnTo>
                  <a:pt x="0" y="4776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59363" y="-321174"/>
            <a:ext cx="10552876" cy="10287000"/>
            <a:chOff x="0" y="0"/>
            <a:chExt cx="1407050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433" r="18433"/>
            <a:stretch>
              <a:fillRect/>
            </a:stretch>
          </p:blipFill>
          <p:spPr>
            <a:xfrm>
              <a:off x="0" y="0"/>
              <a:ext cx="14070501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6234585">
            <a:off x="-2047527" y="-3451010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1367623">
            <a:off x="12938253" y="-260453"/>
            <a:ext cx="7424873" cy="13397966"/>
            <a:chOff x="0" y="0"/>
            <a:chExt cx="2458399" cy="4436110"/>
          </a:xfrm>
        </p:grpSpPr>
        <p:sp>
          <p:nvSpPr>
            <p:cNvPr id="6" name="Freeform 6"/>
            <p:cNvSpPr/>
            <p:nvPr/>
          </p:nvSpPr>
          <p:spPr>
            <a:xfrm>
              <a:off x="-59690" y="0"/>
              <a:ext cx="1151680" cy="4436110"/>
            </a:xfrm>
            <a:custGeom>
              <a:avLst/>
              <a:gdLst/>
              <a:ahLst/>
              <a:cxnLst/>
              <a:rect l="l" t="t" r="r" b="b"/>
              <a:pathLst>
                <a:path w="1151680" h="4436110">
                  <a:moveTo>
                    <a:pt x="720090" y="2504440"/>
                  </a:moveTo>
                  <a:cubicBezTo>
                    <a:pt x="1151680" y="1358900"/>
                    <a:pt x="641350" y="843280"/>
                    <a:pt x="461010" y="548640"/>
                  </a:cubicBezTo>
                  <a:cubicBezTo>
                    <a:pt x="195580" y="115570"/>
                    <a:pt x="262890" y="0"/>
                    <a:pt x="262890" y="0"/>
                  </a:cubicBezTo>
                  <a:lnTo>
                    <a:pt x="59690" y="0"/>
                  </a:lnTo>
                  <a:cubicBezTo>
                    <a:pt x="119380" y="441960"/>
                    <a:pt x="1124228" y="1212850"/>
                    <a:pt x="678180" y="2147570"/>
                  </a:cubicBezTo>
                  <a:cubicBezTo>
                    <a:pt x="0" y="3520440"/>
                    <a:pt x="516890" y="4436110"/>
                    <a:pt x="516890" y="4436110"/>
                  </a:cubicBezTo>
                  <a:lnTo>
                    <a:pt x="745490" y="4436110"/>
                  </a:lnTo>
                  <a:cubicBezTo>
                    <a:pt x="745490" y="4436110"/>
                    <a:pt x="185420" y="3768090"/>
                    <a:pt x="720090" y="2504440"/>
                  </a:cubicBezTo>
                  <a:close/>
                </a:path>
              </a:pathLst>
            </a:custGeom>
            <a:solidFill>
              <a:srgbClr val="314F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5730" y="0"/>
              <a:ext cx="966260" cy="4436110"/>
            </a:xfrm>
            <a:custGeom>
              <a:avLst/>
              <a:gdLst/>
              <a:ahLst/>
              <a:cxnLst/>
              <a:rect l="l" t="t" r="r" b="b"/>
              <a:pathLst>
                <a:path w="966260" h="4436110">
                  <a:moveTo>
                    <a:pt x="511810" y="3030220"/>
                  </a:moveTo>
                  <a:cubicBezTo>
                    <a:pt x="892810" y="1957070"/>
                    <a:pt x="962036" y="1464310"/>
                    <a:pt x="585470" y="820420"/>
                  </a:cubicBezTo>
                  <a:cubicBezTo>
                    <a:pt x="212090" y="254000"/>
                    <a:pt x="264160" y="0"/>
                    <a:pt x="264160" y="0"/>
                  </a:cubicBezTo>
                  <a:lnTo>
                    <a:pt x="77470" y="0"/>
                  </a:lnTo>
                  <a:cubicBezTo>
                    <a:pt x="77470" y="0"/>
                    <a:pt x="10160" y="115570"/>
                    <a:pt x="275590" y="548640"/>
                  </a:cubicBezTo>
                  <a:cubicBezTo>
                    <a:pt x="455930" y="843280"/>
                    <a:pt x="966260" y="1358900"/>
                    <a:pt x="534670" y="2504440"/>
                  </a:cubicBezTo>
                  <a:cubicBezTo>
                    <a:pt x="0" y="3766820"/>
                    <a:pt x="558800" y="4434840"/>
                    <a:pt x="558800" y="4434840"/>
                  </a:cubicBezTo>
                  <a:lnTo>
                    <a:pt x="830580" y="4434840"/>
                  </a:lnTo>
                  <a:cubicBezTo>
                    <a:pt x="830580" y="4436110"/>
                    <a:pt x="264160" y="3724910"/>
                    <a:pt x="511810" y="303022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7820" y="0"/>
              <a:ext cx="2119309" cy="4436110"/>
            </a:xfrm>
            <a:custGeom>
              <a:avLst/>
              <a:gdLst/>
              <a:ahLst/>
              <a:cxnLst/>
              <a:rect l="l" t="t" r="r" b="b"/>
              <a:pathLst>
                <a:path w="2119309" h="4436110">
                  <a:moveTo>
                    <a:pt x="1207649" y="0"/>
                  </a:moveTo>
                  <a:lnTo>
                    <a:pt x="50800" y="0"/>
                  </a:lnTo>
                  <a:cubicBezTo>
                    <a:pt x="50800" y="0"/>
                    <a:pt x="0" y="254000"/>
                    <a:pt x="372110" y="820420"/>
                  </a:cubicBezTo>
                  <a:cubicBezTo>
                    <a:pt x="748891" y="1463040"/>
                    <a:pt x="679450" y="1957070"/>
                    <a:pt x="298450" y="3030220"/>
                  </a:cubicBezTo>
                  <a:cubicBezTo>
                    <a:pt x="52070" y="3724910"/>
                    <a:pt x="618490" y="4436110"/>
                    <a:pt x="618490" y="4436110"/>
                  </a:cubicBezTo>
                  <a:lnTo>
                    <a:pt x="2119309" y="4436110"/>
                  </a:lnTo>
                  <a:lnTo>
                    <a:pt x="2119309" y="0"/>
                  </a:lnTo>
                  <a:lnTo>
                    <a:pt x="1207649" y="0"/>
                  </a:lnTo>
                  <a:close/>
                </a:path>
              </a:pathLst>
            </a:custGeom>
            <a:solidFill>
              <a:srgbClr val="314FD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1241853" y="2066418"/>
            <a:ext cx="8122669" cy="6510304"/>
          </a:xfrm>
          <a:custGeom>
            <a:avLst/>
            <a:gdLst/>
            <a:ahLst/>
            <a:cxnLst/>
            <a:rect l="l" t="t" r="r" b="b"/>
            <a:pathLst>
              <a:path w="8122669" h="6510304">
                <a:moveTo>
                  <a:pt x="0" y="0"/>
                </a:moveTo>
                <a:lnTo>
                  <a:pt x="8122670" y="0"/>
                </a:lnTo>
                <a:lnTo>
                  <a:pt x="8122670" y="6510305"/>
                </a:lnTo>
                <a:lnTo>
                  <a:pt x="0" y="6510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668022" y="1028700"/>
            <a:ext cx="8260076" cy="6597671"/>
          </a:xfrm>
          <a:custGeom>
            <a:avLst/>
            <a:gdLst/>
            <a:ahLst/>
            <a:cxnLst/>
            <a:rect l="l" t="t" r="r" b="b"/>
            <a:pathLst>
              <a:path w="8260076" h="6597671">
                <a:moveTo>
                  <a:pt x="0" y="0"/>
                </a:moveTo>
                <a:lnTo>
                  <a:pt x="8260076" y="0"/>
                </a:lnTo>
                <a:lnTo>
                  <a:pt x="8260076" y="6597671"/>
                </a:lnTo>
                <a:lnTo>
                  <a:pt x="0" y="65976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97379" y="311140"/>
            <a:ext cx="8246621" cy="93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3"/>
              </a:lnSpc>
              <a:spcBef>
                <a:spcPct val="0"/>
              </a:spcBef>
            </a:pPr>
            <a:r>
              <a:rPr lang="en-US" sz="5481">
                <a:solidFill>
                  <a:srgbClr val="FFFFFF"/>
                </a:solidFill>
                <a:latin typeface="Montserrat Classic Bold"/>
              </a:rPr>
              <a:t>QUẢN LÝ TÀI KHOẢN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4021" y="1378079"/>
            <a:ext cx="10986734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Montserrat Classic"/>
              </a:rPr>
              <a:t>Tài khoản đã tồn tại: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41270" y="7759721"/>
            <a:ext cx="484673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Montserrat Classic"/>
              </a:rPr>
              <a:t>Tạo tài khoản thành công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359363" y="-321174"/>
            <a:ext cx="10552876" cy="10287000"/>
            <a:chOff x="0" y="0"/>
            <a:chExt cx="1407050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8433" r="18433"/>
            <a:stretch>
              <a:fillRect/>
            </a:stretch>
          </p:blipFill>
          <p:spPr>
            <a:xfrm>
              <a:off x="0" y="0"/>
              <a:ext cx="14070501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6234585">
            <a:off x="-2047527" y="-3451010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 rot="1367623">
            <a:off x="12938253" y="-260453"/>
            <a:ext cx="7424873" cy="13397966"/>
            <a:chOff x="0" y="0"/>
            <a:chExt cx="2458399" cy="4436110"/>
          </a:xfrm>
        </p:grpSpPr>
        <p:sp>
          <p:nvSpPr>
            <p:cNvPr id="6" name="Freeform 6"/>
            <p:cNvSpPr/>
            <p:nvPr/>
          </p:nvSpPr>
          <p:spPr>
            <a:xfrm>
              <a:off x="-59690" y="0"/>
              <a:ext cx="1151680" cy="4436110"/>
            </a:xfrm>
            <a:custGeom>
              <a:avLst/>
              <a:gdLst/>
              <a:ahLst/>
              <a:cxnLst/>
              <a:rect l="l" t="t" r="r" b="b"/>
              <a:pathLst>
                <a:path w="1151680" h="4436110">
                  <a:moveTo>
                    <a:pt x="720090" y="2504440"/>
                  </a:moveTo>
                  <a:cubicBezTo>
                    <a:pt x="1151680" y="1358900"/>
                    <a:pt x="641350" y="843280"/>
                    <a:pt x="461010" y="548640"/>
                  </a:cubicBezTo>
                  <a:cubicBezTo>
                    <a:pt x="195580" y="115570"/>
                    <a:pt x="262890" y="0"/>
                    <a:pt x="262890" y="0"/>
                  </a:cubicBezTo>
                  <a:lnTo>
                    <a:pt x="59690" y="0"/>
                  </a:lnTo>
                  <a:cubicBezTo>
                    <a:pt x="119380" y="441960"/>
                    <a:pt x="1124228" y="1212850"/>
                    <a:pt x="678180" y="2147570"/>
                  </a:cubicBezTo>
                  <a:cubicBezTo>
                    <a:pt x="0" y="3520440"/>
                    <a:pt x="516890" y="4436110"/>
                    <a:pt x="516890" y="4436110"/>
                  </a:cubicBezTo>
                  <a:lnTo>
                    <a:pt x="745490" y="4436110"/>
                  </a:lnTo>
                  <a:cubicBezTo>
                    <a:pt x="745490" y="4436110"/>
                    <a:pt x="185420" y="3768090"/>
                    <a:pt x="720090" y="2504440"/>
                  </a:cubicBezTo>
                  <a:close/>
                </a:path>
              </a:pathLst>
            </a:custGeom>
            <a:solidFill>
              <a:srgbClr val="314FD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5730" y="0"/>
              <a:ext cx="966260" cy="4436110"/>
            </a:xfrm>
            <a:custGeom>
              <a:avLst/>
              <a:gdLst/>
              <a:ahLst/>
              <a:cxnLst/>
              <a:rect l="l" t="t" r="r" b="b"/>
              <a:pathLst>
                <a:path w="966260" h="4436110">
                  <a:moveTo>
                    <a:pt x="511810" y="3030220"/>
                  </a:moveTo>
                  <a:cubicBezTo>
                    <a:pt x="892810" y="1957070"/>
                    <a:pt x="962036" y="1464310"/>
                    <a:pt x="585470" y="820420"/>
                  </a:cubicBezTo>
                  <a:cubicBezTo>
                    <a:pt x="212090" y="254000"/>
                    <a:pt x="264160" y="0"/>
                    <a:pt x="264160" y="0"/>
                  </a:cubicBezTo>
                  <a:lnTo>
                    <a:pt x="77470" y="0"/>
                  </a:lnTo>
                  <a:cubicBezTo>
                    <a:pt x="77470" y="0"/>
                    <a:pt x="10160" y="115570"/>
                    <a:pt x="275590" y="548640"/>
                  </a:cubicBezTo>
                  <a:cubicBezTo>
                    <a:pt x="455930" y="843280"/>
                    <a:pt x="966260" y="1358900"/>
                    <a:pt x="534670" y="2504440"/>
                  </a:cubicBezTo>
                  <a:cubicBezTo>
                    <a:pt x="0" y="3766820"/>
                    <a:pt x="558800" y="4434840"/>
                    <a:pt x="558800" y="4434840"/>
                  </a:cubicBezTo>
                  <a:lnTo>
                    <a:pt x="830580" y="4434840"/>
                  </a:lnTo>
                  <a:cubicBezTo>
                    <a:pt x="830580" y="4436110"/>
                    <a:pt x="264160" y="3724910"/>
                    <a:pt x="511810" y="303022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7820" y="0"/>
              <a:ext cx="2119309" cy="4436110"/>
            </a:xfrm>
            <a:custGeom>
              <a:avLst/>
              <a:gdLst/>
              <a:ahLst/>
              <a:cxnLst/>
              <a:rect l="l" t="t" r="r" b="b"/>
              <a:pathLst>
                <a:path w="2119309" h="4436110">
                  <a:moveTo>
                    <a:pt x="1207649" y="0"/>
                  </a:moveTo>
                  <a:lnTo>
                    <a:pt x="50800" y="0"/>
                  </a:lnTo>
                  <a:cubicBezTo>
                    <a:pt x="50800" y="0"/>
                    <a:pt x="0" y="254000"/>
                    <a:pt x="372110" y="820420"/>
                  </a:cubicBezTo>
                  <a:cubicBezTo>
                    <a:pt x="748891" y="1463040"/>
                    <a:pt x="679450" y="1957070"/>
                    <a:pt x="298450" y="3030220"/>
                  </a:cubicBezTo>
                  <a:cubicBezTo>
                    <a:pt x="52070" y="3724910"/>
                    <a:pt x="618490" y="4436110"/>
                    <a:pt x="618490" y="4436110"/>
                  </a:cubicBezTo>
                  <a:lnTo>
                    <a:pt x="2119309" y="4436110"/>
                  </a:lnTo>
                  <a:lnTo>
                    <a:pt x="2119309" y="0"/>
                  </a:lnTo>
                  <a:lnTo>
                    <a:pt x="1207649" y="0"/>
                  </a:lnTo>
                  <a:close/>
                </a:path>
              </a:pathLst>
            </a:custGeom>
            <a:solidFill>
              <a:srgbClr val="314FDD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Freeform 9"/>
          <p:cNvSpPr/>
          <p:nvPr/>
        </p:nvSpPr>
        <p:spPr>
          <a:xfrm>
            <a:off x="869832" y="1996042"/>
            <a:ext cx="8524834" cy="6876265"/>
          </a:xfrm>
          <a:custGeom>
            <a:avLst/>
            <a:gdLst/>
            <a:ahLst/>
            <a:cxnLst/>
            <a:rect l="l" t="t" r="r" b="b"/>
            <a:pathLst>
              <a:path w="8524834" h="6876265">
                <a:moveTo>
                  <a:pt x="0" y="0"/>
                </a:moveTo>
                <a:lnTo>
                  <a:pt x="8524834" y="0"/>
                </a:lnTo>
                <a:lnTo>
                  <a:pt x="8524834" y="6876265"/>
                </a:lnTo>
                <a:lnTo>
                  <a:pt x="0" y="68762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655562" y="1028700"/>
            <a:ext cx="8272536" cy="6680073"/>
          </a:xfrm>
          <a:custGeom>
            <a:avLst/>
            <a:gdLst/>
            <a:ahLst/>
            <a:cxnLst/>
            <a:rect l="l" t="t" r="r" b="b"/>
            <a:pathLst>
              <a:path w="8272536" h="6680073">
                <a:moveTo>
                  <a:pt x="0" y="0"/>
                </a:moveTo>
                <a:lnTo>
                  <a:pt x="8272536" y="0"/>
                </a:lnTo>
                <a:lnTo>
                  <a:pt x="8272536" y="6680073"/>
                </a:lnTo>
                <a:lnTo>
                  <a:pt x="0" y="6680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97379" y="311140"/>
            <a:ext cx="8246621" cy="935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3"/>
              </a:lnSpc>
              <a:spcBef>
                <a:spcPct val="0"/>
              </a:spcBef>
            </a:pPr>
            <a:r>
              <a:rPr lang="en-US" sz="5481">
                <a:solidFill>
                  <a:srgbClr val="FFFFFF"/>
                </a:solidFill>
                <a:latin typeface="Montserrat Classic Bold"/>
              </a:rPr>
              <a:t>QUẢN LÝ TÀI KHOẢN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4021" y="1378079"/>
            <a:ext cx="10986734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Montserrat Classic"/>
              </a:rPr>
              <a:t>Sửa thông tin tài khoản: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191941" y="7851485"/>
            <a:ext cx="2736157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Montserrat Classic"/>
              </a:rPr>
              <a:t>Xóa tài khoản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91458">
            <a:off x="14642159" y="-7232502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291458">
            <a:off x="-10365971" y="2266912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8" y="0"/>
                </a:lnTo>
                <a:lnTo>
                  <a:pt x="15191718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061749" y="2319137"/>
            <a:ext cx="12197551" cy="8422570"/>
          </a:xfrm>
          <a:custGeom>
            <a:avLst/>
            <a:gdLst/>
            <a:ahLst/>
            <a:cxnLst/>
            <a:rect l="l" t="t" r="r" b="b"/>
            <a:pathLst>
              <a:path w="12197551" h="8422570">
                <a:moveTo>
                  <a:pt x="0" y="0"/>
                </a:moveTo>
                <a:lnTo>
                  <a:pt x="12197551" y="0"/>
                </a:lnTo>
                <a:lnTo>
                  <a:pt x="12197551" y="8422570"/>
                </a:lnTo>
                <a:lnTo>
                  <a:pt x="0" y="8422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334792" y="453707"/>
            <a:ext cx="13916805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000000"/>
                </a:solidFill>
                <a:latin typeface="Noto Sans Bold"/>
              </a:rPr>
              <a:t>Giao diện quản lý nhập hàng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9148" y="1580732"/>
            <a:ext cx="94241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Khi thêm hóa đơn nhập hàng thành công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91458">
            <a:off x="14642159" y="-7232502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291458">
            <a:off x="-11545878" y="2327783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3037" y="2641669"/>
            <a:ext cx="3897838" cy="4114800"/>
          </a:xfrm>
          <a:custGeom>
            <a:avLst/>
            <a:gdLst/>
            <a:ahLst/>
            <a:cxnLst/>
            <a:rect l="l" t="t" r="r" b="b"/>
            <a:pathLst>
              <a:path w="3897838" h="4114800">
                <a:moveTo>
                  <a:pt x="0" y="0"/>
                </a:moveTo>
                <a:lnTo>
                  <a:pt x="3897838" y="0"/>
                </a:lnTo>
                <a:lnTo>
                  <a:pt x="3897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881843" y="2091782"/>
            <a:ext cx="12953624" cy="8632376"/>
          </a:xfrm>
          <a:custGeom>
            <a:avLst/>
            <a:gdLst/>
            <a:ahLst/>
            <a:cxnLst/>
            <a:rect l="l" t="t" r="r" b="b"/>
            <a:pathLst>
              <a:path w="12953624" h="8632376">
                <a:moveTo>
                  <a:pt x="0" y="0"/>
                </a:moveTo>
                <a:lnTo>
                  <a:pt x="12953623" y="0"/>
                </a:lnTo>
                <a:lnTo>
                  <a:pt x="12953623" y="8632376"/>
                </a:lnTo>
                <a:lnTo>
                  <a:pt x="0" y="86323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258582"/>
            <a:ext cx="14757469" cy="169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DejaVu Serif Bold"/>
              </a:rPr>
              <a:t>Khi cập nhập thông tin hóa đơn nhập hàng thành công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91458">
            <a:off x="14642159" y="-7232502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291458">
            <a:off x="-11545878" y="2327783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71610" y="1629329"/>
            <a:ext cx="13387709" cy="9053334"/>
          </a:xfrm>
          <a:custGeom>
            <a:avLst/>
            <a:gdLst/>
            <a:ahLst/>
            <a:cxnLst/>
            <a:rect l="l" t="t" r="r" b="b"/>
            <a:pathLst>
              <a:path w="13387709" h="9053334">
                <a:moveTo>
                  <a:pt x="0" y="0"/>
                </a:moveTo>
                <a:lnTo>
                  <a:pt x="13387709" y="0"/>
                </a:lnTo>
                <a:lnTo>
                  <a:pt x="13387709" y="9053334"/>
                </a:lnTo>
                <a:lnTo>
                  <a:pt x="0" y="9053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39103" y="7519930"/>
            <a:ext cx="4022576" cy="2767070"/>
          </a:xfrm>
          <a:custGeom>
            <a:avLst/>
            <a:gdLst/>
            <a:ahLst/>
            <a:cxnLst/>
            <a:rect l="l" t="t" r="r" b="b"/>
            <a:pathLst>
              <a:path w="4022576" h="2767070">
                <a:moveTo>
                  <a:pt x="0" y="0"/>
                </a:moveTo>
                <a:lnTo>
                  <a:pt x="4022576" y="0"/>
                </a:lnTo>
                <a:lnTo>
                  <a:pt x="4022576" y="2767070"/>
                </a:lnTo>
                <a:lnTo>
                  <a:pt x="0" y="2767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95083" y="1412875"/>
            <a:ext cx="3116986" cy="2720278"/>
          </a:xfrm>
          <a:custGeom>
            <a:avLst/>
            <a:gdLst/>
            <a:ahLst/>
            <a:cxnLst/>
            <a:rect l="l" t="t" r="r" b="b"/>
            <a:pathLst>
              <a:path w="3116986" h="2720278">
                <a:moveTo>
                  <a:pt x="0" y="0"/>
                </a:moveTo>
                <a:lnTo>
                  <a:pt x="3116986" y="0"/>
                </a:lnTo>
                <a:lnTo>
                  <a:pt x="3116986" y="2720278"/>
                </a:lnTo>
                <a:lnTo>
                  <a:pt x="0" y="27202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15651" y="530225"/>
            <a:ext cx="14757469" cy="882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DejaVu Serif Bold"/>
              </a:rPr>
              <a:t>Khi xóa hóa đơn nhập hàng thành công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91458">
            <a:off x="14642159" y="-7232502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5291458">
            <a:off x="-11545878" y="2327783"/>
            <a:ext cx="15191719" cy="15191719"/>
          </a:xfrm>
          <a:custGeom>
            <a:avLst/>
            <a:gdLst/>
            <a:ahLst/>
            <a:cxnLst/>
            <a:rect l="l" t="t" r="r" b="b"/>
            <a:pathLst>
              <a:path w="15191719" h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0" y="1164727"/>
            <a:ext cx="12552883" cy="6466047"/>
          </a:xfrm>
          <a:custGeom>
            <a:avLst/>
            <a:gdLst/>
            <a:ahLst/>
            <a:cxnLst/>
            <a:rect l="l" t="t" r="r" b="b"/>
            <a:pathLst>
              <a:path w="12552883" h="6466047">
                <a:moveTo>
                  <a:pt x="0" y="0"/>
                </a:moveTo>
                <a:lnTo>
                  <a:pt x="12552883" y="0"/>
                </a:lnTo>
                <a:lnTo>
                  <a:pt x="12552883" y="6466048"/>
                </a:lnTo>
                <a:lnTo>
                  <a:pt x="0" y="6466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39103" y="7519930"/>
            <a:ext cx="4022576" cy="2767070"/>
          </a:xfrm>
          <a:custGeom>
            <a:avLst/>
            <a:gdLst/>
            <a:ahLst/>
            <a:cxnLst/>
            <a:rect l="l" t="t" r="r" b="b"/>
            <a:pathLst>
              <a:path w="4022576" h="2767070">
                <a:moveTo>
                  <a:pt x="0" y="0"/>
                </a:moveTo>
                <a:lnTo>
                  <a:pt x="4022576" y="0"/>
                </a:lnTo>
                <a:lnTo>
                  <a:pt x="4022576" y="2767070"/>
                </a:lnTo>
                <a:lnTo>
                  <a:pt x="0" y="2767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840182" y="3903670"/>
            <a:ext cx="12499864" cy="6383330"/>
          </a:xfrm>
          <a:custGeom>
            <a:avLst/>
            <a:gdLst/>
            <a:ahLst/>
            <a:cxnLst/>
            <a:rect l="l" t="t" r="r" b="b"/>
            <a:pathLst>
              <a:path w="12499864" h="6383330">
                <a:moveTo>
                  <a:pt x="0" y="0"/>
                </a:moveTo>
                <a:lnTo>
                  <a:pt x="12499864" y="0"/>
                </a:lnTo>
                <a:lnTo>
                  <a:pt x="12499864" y="6383330"/>
                </a:lnTo>
                <a:lnTo>
                  <a:pt x="0" y="6383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15912" y="258582"/>
            <a:ext cx="10636838" cy="906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Chi tiết hóa đơn nhập hàng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43958">
            <a:off x="-3352800" y="4379009"/>
            <a:ext cx="10444938" cy="11358781"/>
          </a:xfrm>
          <a:custGeom>
            <a:avLst/>
            <a:gdLst/>
            <a:ahLst/>
            <a:cxnLst/>
            <a:rect l="l" t="t" r="r" b="b"/>
            <a:pathLst>
              <a:path w="10444938" h="11358781">
                <a:moveTo>
                  <a:pt x="0" y="0"/>
                </a:moveTo>
                <a:lnTo>
                  <a:pt x="10444938" y="0"/>
                </a:lnTo>
                <a:lnTo>
                  <a:pt x="10444938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080036" y="193864"/>
            <a:ext cx="16848517" cy="1669673"/>
          </a:xfrm>
          <a:custGeom>
            <a:avLst/>
            <a:gdLst/>
            <a:ahLst/>
            <a:cxnLst/>
            <a:rect l="l" t="t" r="r" b="b"/>
            <a:pathLst>
              <a:path w="16848517" h="1669673">
                <a:moveTo>
                  <a:pt x="16848517" y="0"/>
                </a:moveTo>
                <a:lnTo>
                  <a:pt x="0" y="0"/>
                </a:lnTo>
                <a:lnTo>
                  <a:pt x="0" y="1669672"/>
                </a:lnTo>
                <a:lnTo>
                  <a:pt x="16848517" y="1669672"/>
                </a:lnTo>
                <a:lnTo>
                  <a:pt x="16848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163511" y="2449986"/>
            <a:ext cx="11365277" cy="7393117"/>
          </a:xfrm>
          <a:custGeom>
            <a:avLst/>
            <a:gdLst/>
            <a:ahLst/>
            <a:cxnLst/>
            <a:rect l="l" t="t" r="r" b="b"/>
            <a:pathLst>
              <a:path w="11365277" h="7393117">
                <a:moveTo>
                  <a:pt x="0" y="0"/>
                </a:moveTo>
                <a:lnTo>
                  <a:pt x="11365276" y="0"/>
                </a:lnTo>
                <a:lnTo>
                  <a:pt x="11365276" y="7393116"/>
                </a:lnTo>
                <a:lnTo>
                  <a:pt x="0" y="73931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397053" y="680466"/>
            <a:ext cx="11947822" cy="73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1"/>
              </a:lnSpc>
            </a:pPr>
            <a:r>
              <a:rPr lang="en-US" sz="5100">
                <a:solidFill>
                  <a:srgbClr val="FFFFFF"/>
                </a:solidFill>
                <a:latin typeface="Montserrat Classic Bold"/>
              </a:rPr>
              <a:t>QUẢN LÝ HÓA ĐƠN XUẤT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7741" y="1831563"/>
            <a:ext cx="13652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Nếu khách hàng đã từng mua hàng -&gt; tự động hiển thị thông tin khách hàng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7741" y="2689449"/>
            <a:ext cx="4958320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Tạo hóa đơn thành công: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43958">
            <a:off x="-3352800" y="4379009"/>
            <a:ext cx="10444938" cy="11358781"/>
          </a:xfrm>
          <a:custGeom>
            <a:avLst/>
            <a:gdLst/>
            <a:ahLst/>
            <a:cxnLst/>
            <a:rect l="l" t="t" r="r" b="b"/>
            <a:pathLst>
              <a:path w="10444938" h="11358781">
                <a:moveTo>
                  <a:pt x="0" y="0"/>
                </a:moveTo>
                <a:lnTo>
                  <a:pt x="10444938" y="0"/>
                </a:lnTo>
                <a:lnTo>
                  <a:pt x="10444938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080036" y="193864"/>
            <a:ext cx="16848517" cy="1669673"/>
          </a:xfrm>
          <a:custGeom>
            <a:avLst/>
            <a:gdLst/>
            <a:ahLst/>
            <a:cxnLst/>
            <a:rect l="l" t="t" r="r" b="b"/>
            <a:pathLst>
              <a:path w="16848517" h="1669673">
                <a:moveTo>
                  <a:pt x="16848517" y="0"/>
                </a:moveTo>
                <a:lnTo>
                  <a:pt x="0" y="0"/>
                </a:lnTo>
                <a:lnTo>
                  <a:pt x="0" y="1669672"/>
                </a:lnTo>
                <a:lnTo>
                  <a:pt x="16848517" y="1669672"/>
                </a:lnTo>
                <a:lnTo>
                  <a:pt x="16848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163971" y="1966791"/>
            <a:ext cx="12287010" cy="7837757"/>
          </a:xfrm>
          <a:custGeom>
            <a:avLst/>
            <a:gdLst/>
            <a:ahLst/>
            <a:cxnLst/>
            <a:rect l="l" t="t" r="r" b="b"/>
            <a:pathLst>
              <a:path w="12287010" h="7837757">
                <a:moveTo>
                  <a:pt x="0" y="0"/>
                </a:moveTo>
                <a:lnTo>
                  <a:pt x="12287011" y="0"/>
                </a:lnTo>
                <a:lnTo>
                  <a:pt x="12287011" y="7837757"/>
                </a:lnTo>
                <a:lnTo>
                  <a:pt x="0" y="78377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1985112"/>
            <a:ext cx="13652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Sửa thông tin hóa đơn: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97053" y="680466"/>
            <a:ext cx="11947822" cy="73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1"/>
              </a:lnSpc>
            </a:pPr>
            <a:r>
              <a:rPr lang="en-US" sz="5100">
                <a:solidFill>
                  <a:srgbClr val="FFFFFF"/>
                </a:solidFill>
                <a:latin typeface="Montserrat Classic Bold"/>
              </a:rPr>
              <a:t>QUẢN LÝ HÓA ĐƠN XUẤT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43958">
            <a:off x="-3352800" y="4379009"/>
            <a:ext cx="10444938" cy="11358781"/>
          </a:xfrm>
          <a:custGeom>
            <a:avLst/>
            <a:gdLst/>
            <a:ahLst/>
            <a:cxnLst/>
            <a:rect l="l" t="t" r="r" b="b"/>
            <a:pathLst>
              <a:path w="10444938" h="11358781">
                <a:moveTo>
                  <a:pt x="0" y="0"/>
                </a:moveTo>
                <a:lnTo>
                  <a:pt x="10444938" y="0"/>
                </a:lnTo>
                <a:lnTo>
                  <a:pt x="10444938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080036" y="193864"/>
            <a:ext cx="16848517" cy="1669673"/>
          </a:xfrm>
          <a:custGeom>
            <a:avLst/>
            <a:gdLst/>
            <a:ahLst/>
            <a:cxnLst/>
            <a:rect l="l" t="t" r="r" b="b"/>
            <a:pathLst>
              <a:path w="16848517" h="1669673">
                <a:moveTo>
                  <a:pt x="16848517" y="0"/>
                </a:moveTo>
                <a:lnTo>
                  <a:pt x="0" y="0"/>
                </a:lnTo>
                <a:lnTo>
                  <a:pt x="0" y="1669672"/>
                </a:lnTo>
                <a:lnTo>
                  <a:pt x="16848517" y="1669672"/>
                </a:lnTo>
                <a:lnTo>
                  <a:pt x="16848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217462" y="1863536"/>
            <a:ext cx="12144927" cy="7878829"/>
          </a:xfrm>
          <a:custGeom>
            <a:avLst/>
            <a:gdLst/>
            <a:ahLst/>
            <a:cxnLst/>
            <a:rect l="l" t="t" r="r" b="b"/>
            <a:pathLst>
              <a:path w="12144927" h="7878829">
                <a:moveTo>
                  <a:pt x="0" y="0"/>
                </a:moveTo>
                <a:lnTo>
                  <a:pt x="12144927" y="0"/>
                </a:lnTo>
                <a:lnTo>
                  <a:pt x="12144927" y="7878830"/>
                </a:lnTo>
                <a:lnTo>
                  <a:pt x="0" y="78788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261756" y="1831563"/>
            <a:ext cx="13652963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Xóa hóa đơn: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97053" y="680466"/>
            <a:ext cx="11947822" cy="73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1"/>
              </a:lnSpc>
            </a:pPr>
            <a:r>
              <a:rPr lang="en-US" sz="5100">
                <a:solidFill>
                  <a:srgbClr val="FFFFFF"/>
                </a:solidFill>
                <a:latin typeface="Montserrat Classic Bold"/>
              </a:rPr>
              <a:t>QUẢN LÝ HÓA ĐƠN XUẤT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143958">
            <a:off x="-3352800" y="4379009"/>
            <a:ext cx="10444938" cy="11358781"/>
          </a:xfrm>
          <a:custGeom>
            <a:avLst/>
            <a:gdLst/>
            <a:ahLst/>
            <a:cxnLst/>
            <a:rect l="l" t="t" r="r" b="b"/>
            <a:pathLst>
              <a:path w="10444938" h="11358781">
                <a:moveTo>
                  <a:pt x="0" y="0"/>
                </a:moveTo>
                <a:lnTo>
                  <a:pt x="10444938" y="0"/>
                </a:lnTo>
                <a:lnTo>
                  <a:pt x="10444938" y="11358782"/>
                </a:lnTo>
                <a:lnTo>
                  <a:pt x="0" y="113587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-1080036" y="193864"/>
            <a:ext cx="16848517" cy="1669673"/>
          </a:xfrm>
          <a:custGeom>
            <a:avLst/>
            <a:gdLst/>
            <a:ahLst/>
            <a:cxnLst/>
            <a:rect l="l" t="t" r="r" b="b"/>
            <a:pathLst>
              <a:path w="16848517" h="1669673">
                <a:moveTo>
                  <a:pt x="16848517" y="0"/>
                </a:moveTo>
                <a:lnTo>
                  <a:pt x="0" y="0"/>
                </a:lnTo>
                <a:lnTo>
                  <a:pt x="0" y="1669672"/>
                </a:lnTo>
                <a:lnTo>
                  <a:pt x="16848517" y="1669672"/>
                </a:lnTo>
                <a:lnTo>
                  <a:pt x="1684851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597011" y="1864479"/>
            <a:ext cx="14111445" cy="7393821"/>
          </a:xfrm>
          <a:custGeom>
            <a:avLst/>
            <a:gdLst/>
            <a:ahLst/>
            <a:cxnLst/>
            <a:rect l="l" t="t" r="r" b="b"/>
            <a:pathLst>
              <a:path w="14111445" h="7393821">
                <a:moveTo>
                  <a:pt x="0" y="0"/>
                </a:moveTo>
                <a:lnTo>
                  <a:pt x="14111444" y="0"/>
                </a:lnTo>
                <a:lnTo>
                  <a:pt x="14111444" y="7393821"/>
                </a:lnTo>
                <a:lnTo>
                  <a:pt x="0" y="73938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41070" y="2060974"/>
            <a:ext cx="2755983" cy="272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Chi tiết hóa đơn:</a:t>
            </a:r>
          </a:p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Montserrat Classic"/>
              </a:rPr>
              <a:t>Hiển thị thông tin hóa đơn đã bán và tìm kiếm thông tin khi cần thiết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97053" y="680466"/>
            <a:ext cx="11947822" cy="73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61"/>
              </a:lnSpc>
            </a:pPr>
            <a:r>
              <a:rPr lang="en-US" sz="5100">
                <a:solidFill>
                  <a:srgbClr val="FFFFFF"/>
                </a:solidFill>
                <a:latin typeface="Montserrat Classic Bold"/>
              </a:rPr>
              <a:t>QUẢN LÝ HÓA ĐƠN XUẤT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87700">
            <a:off x="9242186" y="6541992"/>
            <a:ext cx="12426899" cy="10099680"/>
          </a:xfrm>
          <a:custGeom>
            <a:avLst/>
            <a:gdLst/>
            <a:ahLst/>
            <a:cxnLst/>
            <a:rect l="l" t="t" r="r" b="b"/>
            <a:pathLst>
              <a:path w="12426899" h="10099680">
                <a:moveTo>
                  <a:pt x="0" y="0"/>
                </a:moveTo>
                <a:lnTo>
                  <a:pt x="12426899" y="0"/>
                </a:lnTo>
                <a:lnTo>
                  <a:pt x="12426899" y="10099680"/>
                </a:lnTo>
                <a:lnTo>
                  <a:pt x="0" y="1009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2700000">
            <a:off x="-7741802" y="4884762"/>
            <a:ext cx="10762620" cy="8747075"/>
          </a:xfrm>
          <a:custGeom>
            <a:avLst/>
            <a:gdLst/>
            <a:ahLst/>
            <a:cxnLst/>
            <a:rect l="l" t="t" r="r" b="b"/>
            <a:pathLst>
              <a:path w="10762620" h="8747075">
                <a:moveTo>
                  <a:pt x="0" y="0"/>
                </a:moveTo>
                <a:lnTo>
                  <a:pt x="10762620" y="0"/>
                </a:lnTo>
                <a:lnTo>
                  <a:pt x="10762620" y="8747076"/>
                </a:lnTo>
                <a:lnTo>
                  <a:pt x="0" y="87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58663">
            <a:off x="2122169" y="8555772"/>
            <a:ext cx="7315200" cy="1250234"/>
          </a:xfrm>
          <a:custGeom>
            <a:avLst/>
            <a:gdLst/>
            <a:ahLst/>
            <a:cxnLst/>
            <a:rect l="l" t="t" r="r" b="b"/>
            <a:pathLst>
              <a:path w="7315200" h="1250234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00" y="671715"/>
            <a:ext cx="9841260" cy="1208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6000" dirty="0" err="1">
                <a:solidFill>
                  <a:srgbClr val="000000"/>
                </a:solidFill>
                <a:latin typeface="Noto Sans Bold"/>
              </a:rPr>
              <a:t>Giới</a:t>
            </a:r>
            <a:r>
              <a:rPr lang="en-US" sz="6000" dirty="0">
                <a:solidFill>
                  <a:srgbClr val="000000"/>
                </a:solidFill>
                <a:latin typeface="Noto Sans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Noto Sans Bold"/>
              </a:rPr>
              <a:t>thiệu</a:t>
            </a:r>
            <a:r>
              <a:rPr lang="en-US" sz="6000" dirty="0">
                <a:solidFill>
                  <a:srgbClr val="000000"/>
                </a:solidFill>
                <a:latin typeface="Noto Sans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Noto Sans Bold"/>
              </a:rPr>
              <a:t>tổng</a:t>
            </a:r>
            <a:r>
              <a:rPr lang="en-US" sz="6000" dirty="0">
                <a:solidFill>
                  <a:srgbClr val="000000"/>
                </a:solidFill>
                <a:latin typeface="Noto Sans Bold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Noto Sans Bold"/>
              </a:rPr>
              <a:t>quan</a:t>
            </a:r>
            <a:endParaRPr lang="en-US" sz="6000" dirty="0">
              <a:solidFill>
                <a:srgbClr val="000000"/>
              </a:solidFill>
              <a:latin typeface="Noto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21762" y="2293906"/>
            <a:ext cx="14909647" cy="418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00000"/>
                </a:solidFill>
                <a:latin typeface="DejaVu Serif"/>
              </a:rPr>
              <a:t>Lý do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chọn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đề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tài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Sự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cần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thiết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hệ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thống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siêu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thị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hiện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đại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đặc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biệt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là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trong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chuỗi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siêu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thị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lớn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như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WinMart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DejaVu Serif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Mục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tiêu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của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đề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tài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: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Xây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dựng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một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ứng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dụng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siêu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thị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toàn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diện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, bao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gồm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quản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lý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hóa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nhân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viên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khách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,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và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các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hoạt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động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bán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DejaVu Serif"/>
              </a:rPr>
              <a:t>hàng</a:t>
            </a:r>
            <a:r>
              <a:rPr lang="en-US" sz="3399" dirty="0">
                <a:solidFill>
                  <a:srgbClr val="000000"/>
                </a:solidFill>
                <a:latin typeface="DejaVu Serif"/>
              </a:rPr>
              <a:t>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DejaVu Serif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593332"/>
            <a:ext cx="5051894" cy="4693668"/>
          </a:xfrm>
          <a:custGeom>
            <a:avLst/>
            <a:gdLst/>
            <a:ahLst/>
            <a:cxnLst/>
            <a:rect l="l" t="t" r="r" b="b"/>
            <a:pathLst>
              <a:path w="5051894" h="4693668">
                <a:moveTo>
                  <a:pt x="0" y="0"/>
                </a:moveTo>
                <a:lnTo>
                  <a:pt x="5051894" y="0"/>
                </a:lnTo>
                <a:lnTo>
                  <a:pt x="5051894" y="4693668"/>
                </a:lnTo>
                <a:lnTo>
                  <a:pt x="0" y="46936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45999" y="3094213"/>
            <a:ext cx="11791454" cy="7192787"/>
          </a:xfrm>
          <a:custGeom>
            <a:avLst/>
            <a:gdLst/>
            <a:ahLst/>
            <a:cxnLst/>
            <a:rect l="l" t="t" r="r" b="b"/>
            <a:pathLst>
              <a:path w="11791454" h="7192787">
                <a:moveTo>
                  <a:pt x="0" y="0"/>
                </a:moveTo>
                <a:lnTo>
                  <a:pt x="11791454" y="0"/>
                </a:lnTo>
                <a:lnTo>
                  <a:pt x="11791454" y="7192787"/>
                </a:lnTo>
                <a:lnTo>
                  <a:pt x="0" y="7192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904403">
            <a:off x="14397850" y="-130921"/>
            <a:ext cx="3908686" cy="3157114"/>
          </a:xfrm>
          <a:custGeom>
            <a:avLst/>
            <a:gdLst/>
            <a:ahLst/>
            <a:cxnLst/>
            <a:rect l="l" t="t" r="r" b="b"/>
            <a:pathLst>
              <a:path w="3908686" h="3157114">
                <a:moveTo>
                  <a:pt x="0" y="0"/>
                </a:moveTo>
                <a:lnTo>
                  <a:pt x="3908687" y="0"/>
                </a:lnTo>
                <a:lnTo>
                  <a:pt x="3908687" y="3157114"/>
                </a:lnTo>
                <a:lnTo>
                  <a:pt x="0" y="31571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86970" y="433491"/>
            <a:ext cx="12091998" cy="2323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14"/>
              </a:lnSpc>
              <a:spcBef>
                <a:spcPct val="0"/>
              </a:spcBef>
            </a:pPr>
            <a:r>
              <a:rPr lang="en-US" sz="13510">
                <a:solidFill>
                  <a:srgbClr val="000000"/>
                </a:solidFill>
                <a:latin typeface="Montserrat Classic Bold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7201" y="2922763"/>
            <a:ext cx="9971022" cy="15429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314FDD"/>
                </a:solidFill>
                <a:latin typeface="Montserrat Classic"/>
              </a:rPr>
              <a:t>FOR WATCHING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05926" y="300451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738531" y="-9798397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351884"/>
            <a:ext cx="16268700" cy="1245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360"/>
              </a:lnSpc>
            </a:pPr>
            <a:r>
              <a:rPr lang="vi-VN" sz="6000" dirty="0">
                <a:solidFill>
                  <a:srgbClr val="000000"/>
                </a:solidFill>
                <a:latin typeface="Noto Sans Bold"/>
              </a:rPr>
              <a:t>Chức năng của phần mềm:</a:t>
            </a:r>
            <a:endParaRPr lang="en-US" sz="6000" dirty="0">
              <a:solidFill>
                <a:srgbClr val="000000"/>
              </a:solidFill>
              <a:latin typeface="Noto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43000" y="2476500"/>
            <a:ext cx="11592099" cy="6008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2679" lvl="1" indent="-561340" algn="l">
              <a:lnSpc>
                <a:spcPts val="9619"/>
              </a:lnSpc>
              <a:buFont typeface="Arial"/>
              <a:buChar char="•"/>
            </a:pPr>
            <a:r>
              <a:rPr lang="vi-VN" sz="3600" dirty="0">
                <a:solidFill>
                  <a:srgbClr val="000000"/>
                </a:solidFill>
                <a:latin typeface="DejaVu Serif Bold"/>
              </a:rPr>
              <a:t>Quản lý khách hàng</a:t>
            </a:r>
          </a:p>
          <a:p>
            <a:pPr marL="1122679" lvl="1" indent="-561340" algn="l">
              <a:lnSpc>
                <a:spcPts val="9619"/>
              </a:lnSpc>
              <a:buFont typeface="Arial"/>
              <a:buChar char="•"/>
            </a:pPr>
            <a:r>
              <a:rPr lang="vi-VN" sz="3600" dirty="0">
                <a:solidFill>
                  <a:srgbClr val="000000"/>
                </a:solidFill>
                <a:latin typeface="DejaVu Serif Bold"/>
              </a:rPr>
              <a:t>Quản lý nhân viên</a:t>
            </a:r>
          </a:p>
          <a:p>
            <a:pPr marL="1122679" lvl="1" indent="-561340" algn="l">
              <a:lnSpc>
                <a:spcPts val="9619"/>
              </a:lnSpc>
              <a:buFont typeface="Arial"/>
              <a:buChar char="•"/>
            </a:pPr>
            <a:r>
              <a:rPr lang="vi-VN" sz="3600" dirty="0">
                <a:solidFill>
                  <a:srgbClr val="000000"/>
                </a:solidFill>
                <a:latin typeface="DejaVu Serif Bold"/>
              </a:rPr>
              <a:t>Quản lý hàng hóa</a:t>
            </a:r>
          </a:p>
          <a:p>
            <a:pPr marL="1122679" lvl="1" indent="-561340" algn="l">
              <a:lnSpc>
                <a:spcPts val="9619"/>
              </a:lnSpc>
              <a:buFont typeface="Arial"/>
              <a:buChar char="•"/>
            </a:pPr>
            <a:r>
              <a:rPr lang="vi-VN" sz="3600" dirty="0">
                <a:solidFill>
                  <a:srgbClr val="000000"/>
                </a:solidFill>
                <a:latin typeface="DejaVu Serif Bold"/>
              </a:rPr>
              <a:t>Quản lý tài khoản</a:t>
            </a:r>
          </a:p>
          <a:p>
            <a:pPr marL="1122679" lvl="1" indent="-561340" algn="l">
              <a:lnSpc>
                <a:spcPts val="9619"/>
              </a:lnSpc>
              <a:buFont typeface="Arial"/>
              <a:buChar char="•"/>
            </a:pPr>
            <a:r>
              <a:rPr lang="vi-VN" sz="3600" dirty="0">
                <a:solidFill>
                  <a:srgbClr val="000000"/>
                </a:solidFill>
                <a:latin typeface="DejaVu Serif Bold"/>
              </a:rPr>
              <a:t>Quản lý nhập, xuất hóa đơn</a:t>
            </a:r>
            <a:endParaRPr lang="en-US" sz="3600" dirty="0">
              <a:solidFill>
                <a:srgbClr val="000000"/>
              </a:solidFill>
              <a:latin typeface="DejaVu Serif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820400" y="6096616"/>
            <a:ext cx="7830358" cy="4776519"/>
          </a:xfrm>
          <a:custGeom>
            <a:avLst/>
            <a:gdLst/>
            <a:ahLst/>
            <a:cxnLst/>
            <a:rect l="l" t="t" r="r" b="b"/>
            <a:pathLst>
              <a:path w="7830358" h="4776519">
                <a:moveTo>
                  <a:pt x="0" y="0"/>
                </a:moveTo>
                <a:lnTo>
                  <a:pt x="7830358" y="0"/>
                </a:lnTo>
                <a:lnTo>
                  <a:pt x="7830358" y="4776519"/>
                </a:lnTo>
                <a:lnTo>
                  <a:pt x="0" y="47765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3077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420970" y="-625378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7442623" y="6824270"/>
            <a:ext cx="2434030" cy="2434030"/>
          </a:xfrm>
          <a:custGeom>
            <a:avLst/>
            <a:gdLst/>
            <a:ahLst/>
            <a:cxnLst/>
            <a:rect l="l" t="t" r="r" b="b"/>
            <a:pathLst>
              <a:path w="2434030" h="2434030">
                <a:moveTo>
                  <a:pt x="0" y="0"/>
                </a:moveTo>
                <a:lnTo>
                  <a:pt x="2434030" y="0"/>
                </a:lnTo>
                <a:lnTo>
                  <a:pt x="2434030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67860" y="5508113"/>
            <a:ext cx="9869980" cy="9869980"/>
          </a:xfrm>
          <a:custGeom>
            <a:avLst/>
            <a:gdLst/>
            <a:ahLst/>
            <a:cxnLst/>
            <a:rect l="l" t="t" r="r" b="b"/>
            <a:pathLst>
              <a:path w="9869980" h="986998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0" y="1794453"/>
            <a:ext cx="9514097" cy="6516732"/>
          </a:xfrm>
          <a:custGeom>
            <a:avLst/>
            <a:gdLst/>
            <a:ahLst/>
            <a:cxnLst/>
            <a:rect l="l" t="t" r="r" b="b"/>
            <a:pathLst>
              <a:path w="9514097" h="6516732">
                <a:moveTo>
                  <a:pt x="0" y="0"/>
                </a:moveTo>
                <a:lnTo>
                  <a:pt x="9514097" y="0"/>
                </a:lnTo>
                <a:lnTo>
                  <a:pt x="9514097" y="6516732"/>
                </a:lnTo>
                <a:lnTo>
                  <a:pt x="0" y="6516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17" r="-2117" b="-16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659638" y="3963371"/>
            <a:ext cx="9628362" cy="5721798"/>
          </a:xfrm>
          <a:custGeom>
            <a:avLst/>
            <a:gdLst/>
            <a:ahLst/>
            <a:cxnLst/>
            <a:rect l="l" t="t" r="r" b="b"/>
            <a:pathLst>
              <a:path w="9628362" h="5721798">
                <a:moveTo>
                  <a:pt x="0" y="0"/>
                </a:moveTo>
                <a:lnTo>
                  <a:pt x="9628362" y="0"/>
                </a:lnTo>
                <a:lnTo>
                  <a:pt x="9628362" y="5721797"/>
                </a:lnTo>
                <a:lnTo>
                  <a:pt x="0" y="572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30" r="-330" b="-20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58124" y="457206"/>
            <a:ext cx="12189023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Noto Sans Bold"/>
              </a:rPr>
              <a:t>Giao diện đăng nhập và đăng ký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420970" y="-625378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7442623" y="6824270"/>
            <a:ext cx="2434030" cy="2434030"/>
          </a:xfrm>
          <a:custGeom>
            <a:avLst/>
            <a:gdLst/>
            <a:ahLst/>
            <a:cxnLst/>
            <a:rect l="l" t="t" r="r" b="b"/>
            <a:pathLst>
              <a:path w="2434030" h="2434030">
                <a:moveTo>
                  <a:pt x="0" y="0"/>
                </a:moveTo>
                <a:lnTo>
                  <a:pt x="2434030" y="0"/>
                </a:lnTo>
                <a:lnTo>
                  <a:pt x="2434030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67860" y="5508113"/>
            <a:ext cx="9869980" cy="9869980"/>
          </a:xfrm>
          <a:custGeom>
            <a:avLst/>
            <a:gdLst/>
            <a:ahLst/>
            <a:cxnLst/>
            <a:rect l="l" t="t" r="r" b="b"/>
            <a:pathLst>
              <a:path w="9869980" h="986998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616865" y="1893236"/>
            <a:ext cx="13680521" cy="7716753"/>
          </a:xfrm>
          <a:custGeom>
            <a:avLst/>
            <a:gdLst/>
            <a:ahLst/>
            <a:cxnLst/>
            <a:rect l="l" t="t" r="r" b="b"/>
            <a:pathLst>
              <a:path w="13680521" h="7716753">
                <a:moveTo>
                  <a:pt x="0" y="0"/>
                </a:moveTo>
                <a:lnTo>
                  <a:pt x="13680520" y="0"/>
                </a:lnTo>
                <a:lnTo>
                  <a:pt x="13680520" y="7716753"/>
                </a:lnTo>
                <a:lnTo>
                  <a:pt x="0" y="7716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8213" y="460128"/>
            <a:ext cx="17002850" cy="738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Noto Sans Bold"/>
              </a:rPr>
              <a:t>Khi đăng nhập  nếu sai thông tin -&gt; thông báo lỗi đăng nhập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420970" y="-625378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7442623" y="6824270"/>
            <a:ext cx="2434030" cy="2434030"/>
          </a:xfrm>
          <a:custGeom>
            <a:avLst/>
            <a:gdLst/>
            <a:ahLst/>
            <a:cxnLst/>
            <a:rect l="l" t="t" r="r" b="b"/>
            <a:pathLst>
              <a:path w="2434030" h="2434030">
                <a:moveTo>
                  <a:pt x="0" y="0"/>
                </a:moveTo>
                <a:lnTo>
                  <a:pt x="2434030" y="0"/>
                </a:lnTo>
                <a:lnTo>
                  <a:pt x="2434030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67860" y="5508113"/>
            <a:ext cx="9869980" cy="9869980"/>
          </a:xfrm>
          <a:custGeom>
            <a:avLst/>
            <a:gdLst/>
            <a:ahLst/>
            <a:cxnLst/>
            <a:rect l="l" t="t" r="r" b="b"/>
            <a:pathLst>
              <a:path w="9869980" h="986998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520926" y="4368551"/>
            <a:ext cx="11608195" cy="5726881"/>
          </a:xfrm>
          <a:custGeom>
            <a:avLst/>
            <a:gdLst/>
            <a:ahLst/>
            <a:cxnLst/>
            <a:rect l="l" t="t" r="r" b="b"/>
            <a:pathLst>
              <a:path w="11608195" h="5726881">
                <a:moveTo>
                  <a:pt x="0" y="0"/>
                </a:moveTo>
                <a:lnTo>
                  <a:pt x="11608195" y="0"/>
                </a:lnTo>
                <a:lnTo>
                  <a:pt x="11608195" y="5726882"/>
                </a:lnTo>
                <a:lnTo>
                  <a:pt x="0" y="5726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63440" y="1428242"/>
            <a:ext cx="9664026" cy="5880618"/>
          </a:xfrm>
          <a:custGeom>
            <a:avLst/>
            <a:gdLst/>
            <a:ahLst/>
            <a:cxnLst/>
            <a:rect l="l" t="t" r="r" b="b"/>
            <a:pathLst>
              <a:path w="9664026" h="5880618">
                <a:moveTo>
                  <a:pt x="0" y="0"/>
                </a:moveTo>
                <a:lnTo>
                  <a:pt x="9664026" y="0"/>
                </a:lnTo>
                <a:lnTo>
                  <a:pt x="9664026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63440" y="235592"/>
            <a:ext cx="3970914" cy="1500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>
                <a:solidFill>
                  <a:srgbClr val="000000"/>
                </a:solidFill>
                <a:latin typeface="Noto Sans Bold"/>
              </a:rPr>
              <a:t>Đăng ký:</a:t>
            </a:r>
          </a:p>
          <a:p>
            <a:pPr algn="ctr">
              <a:lnSpc>
                <a:spcPts val="6020"/>
              </a:lnSpc>
            </a:pPr>
            <a:endParaRPr lang="en-US" sz="4300">
              <a:solidFill>
                <a:srgbClr val="000000"/>
              </a:solidFill>
              <a:latin typeface="Noto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41099" y="1193516"/>
            <a:ext cx="7151938" cy="1543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Noto Sans Bold"/>
              </a:rPr>
              <a:t>Để tạo tài khoản thì phải là nhân viên và không được trùng với tài khoản đã có .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5420970" y="-6253785"/>
            <a:ext cx="14564970" cy="14564970"/>
          </a:xfrm>
          <a:custGeom>
            <a:avLst/>
            <a:gdLst/>
            <a:ahLst/>
            <a:cxnLst/>
            <a:rect l="l" t="t" r="r" b="b"/>
            <a:pathLst>
              <a:path w="14564970" h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7442623" y="6824270"/>
            <a:ext cx="2434030" cy="2434030"/>
          </a:xfrm>
          <a:custGeom>
            <a:avLst/>
            <a:gdLst/>
            <a:ahLst/>
            <a:cxnLst/>
            <a:rect l="l" t="t" r="r" b="b"/>
            <a:pathLst>
              <a:path w="2434030" h="2434030">
                <a:moveTo>
                  <a:pt x="0" y="0"/>
                </a:moveTo>
                <a:lnTo>
                  <a:pt x="2434030" y="0"/>
                </a:lnTo>
                <a:lnTo>
                  <a:pt x="2434030" y="2434030"/>
                </a:lnTo>
                <a:lnTo>
                  <a:pt x="0" y="24340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67860" y="5508113"/>
            <a:ext cx="9869980" cy="9869980"/>
          </a:xfrm>
          <a:custGeom>
            <a:avLst/>
            <a:gdLst/>
            <a:ahLst/>
            <a:cxnLst/>
            <a:rect l="l" t="t" r="r" b="b"/>
            <a:pathLst>
              <a:path w="9869980" h="986998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539745" y="1897413"/>
            <a:ext cx="12746613" cy="7221401"/>
          </a:xfrm>
          <a:custGeom>
            <a:avLst/>
            <a:gdLst/>
            <a:ahLst/>
            <a:cxnLst/>
            <a:rect l="l" t="t" r="r" b="b"/>
            <a:pathLst>
              <a:path w="12746613" h="7221401">
                <a:moveTo>
                  <a:pt x="0" y="0"/>
                </a:moveTo>
                <a:lnTo>
                  <a:pt x="12746612" y="0"/>
                </a:lnTo>
                <a:lnTo>
                  <a:pt x="12746612" y="7221401"/>
                </a:lnTo>
                <a:lnTo>
                  <a:pt x="0" y="7221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9514097" y="277632"/>
            <a:ext cx="7647265" cy="1028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Noto Sans Bold"/>
              </a:rPr>
              <a:t>Đăng ký thành công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 flipH="1" flipV="1">
            <a:off x="10168747" y="-5197216"/>
            <a:ext cx="12789569" cy="10394432"/>
          </a:xfrm>
          <a:custGeom>
            <a:avLst/>
            <a:gdLst/>
            <a:ahLst/>
            <a:cxnLst/>
            <a:rect l="l" t="t" r="r" b="b"/>
            <a:pathLst>
              <a:path w="12789569" h="10394432">
                <a:moveTo>
                  <a:pt x="12789569" y="10394432"/>
                </a:moveTo>
                <a:lnTo>
                  <a:pt x="0" y="10394432"/>
                </a:lnTo>
                <a:lnTo>
                  <a:pt x="0" y="0"/>
                </a:lnTo>
                <a:lnTo>
                  <a:pt x="12789569" y="0"/>
                </a:lnTo>
                <a:lnTo>
                  <a:pt x="12789569" y="10394432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643211">
            <a:off x="-2385201" y="6220695"/>
            <a:ext cx="9797381" cy="9797381"/>
          </a:xfrm>
          <a:custGeom>
            <a:avLst/>
            <a:gdLst/>
            <a:ahLst/>
            <a:cxnLst/>
            <a:rect l="l" t="t" r="r" b="b"/>
            <a:pathLst>
              <a:path w="9797381" h="9797381">
                <a:moveTo>
                  <a:pt x="0" y="0"/>
                </a:moveTo>
                <a:lnTo>
                  <a:pt x="9797381" y="0"/>
                </a:lnTo>
                <a:lnTo>
                  <a:pt x="9797381" y="9797381"/>
                </a:lnTo>
                <a:lnTo>
                  <a:pt x="0" y="97973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304816" y="1581207"/>
            <a:ext cx="12788232" cy="8442459"/>
          </a:xfrm>
          <a:custGeom>
            <a:avLst/>
            <a:gdLst/>
            <a:ahLst/>
            <a:cxnLst/>
            <a:rect l="l" t="t" r="r" b="b"/>
            <a:pathLst>
              <a:path w="12788232" h="8442459">
                <a:moveTo>
                  <a:pt x="0" y="0"/>
                </a:moveTo>
                <a:lnTo>
                  <a:pt x="12788232" y="0"/>
                </a:lnTo>
                <a:lnTo>
                  <a:pt x="12788232" y="8442458"/>
                </a:lnTo>
                <a:lnTo>
                  <a:pt x="0" y="84424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24" b="-72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582720">
            <a:off x="15803755" y="8148489"/>
            <a:ext cx="2313603" cy="2219622"/>
          </a:xfrm>
          <a:custGeom>
            <a:avLst/>
            <a:gdLst/>
            <a:ahLst/>
            <a:cxnLst/>
            <a:rect l="l" t="t" r="r" b="b"/>
            <a:pathLst>
              <a:path w="2313603" h="2219622">
                <a:moveTo>
                  <a:pt x="0" y="0"/>
                </a:moveTo>
                <a:lnTo>
                  <a:pt x="2313604" y="0"/>
                </a:lnTo>
                <a:lnTo>
                  <a:pt x="2313604" y="2219622"/>
                </a:lnTo>
                <a:lnTo>
                  <a:pt x="0" y="22196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92241">
            <a:off x="-182614" y="2249506"/>
            <a:ext cx="3116986" cy="2720278"/>
          </a:xfrm>
          <a:custGeom>
            <a:avLst/>
            <a:gdLst/>
            <a:ahLst/>
            <a:cxnLst/>
            <a:rect l="l" t="t" r="r" b="b"/>
            <a:pathLst>
              <a:path w="3116986" h="2720278">
                <a:moveTo>
                  <a:pt x="0" y="0"/>
                </a:moveTo>
                <a:lnTo>
                  <a:pt x="3116986" y="0"/>
                </a:lnTo>
                <a:lnTo>
                  <a:pt x="3116986" y="2720279"/>
                </a:lnTo>
                <a:lnTo>
                  <a:pt x="0" y="27202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3293132" y="2041031"/>
            <a:ext cx="5307968" cy="347431"/>
          </a:xfrm>
          <a:custGeom>
            <a:avLst/>
            <a:gdLst/>
            <a:ahLst/>
            <a:cxnLst/>
            <a:rect l="l" t="t" r="r" b="b"/>
            <a:pathLst>
              <a:path w="5307968" h="347431">
                <a:moveTo>
                  <a:pt x="0" y="0"/>
                </a:moveTo>
                <a:lnTo>
                  <a:pt x="5307968" y="0"/>
                </a:lnTo>
                <a:lnTo>
                  <a:pt x="5307968" y="347431"/>
                </a:lnTo>
                <a:lnTo>
                  <a:pt x="0" y="3474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149921" y="247973"/>
            <a:ext cx="10203880" cy="1018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84"/>
              </a:lnSpc>
            </a:pPr>
            <a:r>
              <a:rPr lang="en-US" sz="6060" dirty="0">
                <a:solidFill>
                  <a:srgbClr val="000000"/>
                </a:solidFill>
                <a:latin typeface="Noto Sans Bold"/>
              </a:rPr>
              <a:t>Giao </a:t>
            </a:r>
            <a:r>
              <a:rPr lang="en-US" sz="6060" dirty="0" err="1">
                <a:solidFill>
                  <a:srgbClr val="000000"/>
                </a:solidFill>
                <a:latin typeface="Noto Sans Bold"/>
              </a:rPr>
              <a:t>diện</a:t>
            </a:r>
            <a:r>
              <a:rPr lang="en-US" sz="6060" dirty="0">
                <a:solidFill>
                  <a:srgbClr val="000000"/>
                </a:solidFill>
                <a:latin typeface="Noto Sans Bold"/>
              </a:rPr>
              <a:t> </a:t>
            </a:r>
            <a:r>
              <a:rPr lang="en-US" sz="6060" dirty="0" err="1">
                <a:solidFill>
                  <a:srgbClr val="000000"/>
                </a:solidFill>
                <a:latin typeface="Noto Sans Bold"/>
              </a:rPr>
              <a:t>trang</a:t>
            </a:r>
            <a:r>
              <a:rPr lang="en-US" sz="6060" dirty="0">
                <a:solidFill>
                  <a:srgbClr val="000000"/>
                </a:solidFill>
                <a:latin typeface="Noto Sans Bold"/>
              </a:rPr>
              <a:t> </a:t>
            </a:r>
            <a:r>
              <a:rPr lang="en-US" sz="6060" dirty="0" err="1">
                <a:solidFill>
                  <a:srgbClr val="000000"/>
                </a:solidFill>
                <a:latin typeface="Noto Sans Bold"/>
              </a:rPr>
              <a:t>chủ</a:t>
            </a:r>
            <a:endParaRPr lang="en-US" sz="6060" dirty="0">
              <a:solidFill>
                <a:srgbClr val="000000"/>
              </a:solidFill>
              <a:latin typeface="Noto Sans Bold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460</Words>
  <Application>Microsoft Office PowerPoint</Application>
  <PresentationFormat>Custom</PresentationFormat>
  <Paragraphs>60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Noto Sans Bold</vt:lpstr>
      <vt:lpstr>Calibri</vt:lpstr>
      <vt:lpstr>DejaVu Serif</vt:lpstr>
      <vt:lpstr>Times New Roman</vt:lpstr>
      <vt:lpstr>Montserrat Classic</vt:lpstr>
      <vt:lpstr>DejaVu Serif Bold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Siêu thị winmart</dc:title>
  <cp:lastModifiedBy>Minh Tùng  Bùi</cp:lastModifiedBy>
  <cp:revision>3</cp:revision>
  <dcterms:created xsi:type="dcterms:W3CDTF">2006-08-16T00:00:00Z</dcterms:created>
  <dcterms:modified xsi:type="dcterms:W3CDTF">2024-06-20T01:14:58Z</dcterms:modified>
  <dc:identifier>DAGIljy2lbo</dc:identifier>
</cp:coreProperties>
</file>